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5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6.xml" ContentType="application/vnd.openxmlformats-officedocument.presentationml.tags+xml"/>
  <Override PartName="/ppt/notesSlides/notesSlide14.xml" ContentType="application/vnd.openxmlformats-officedocument.presentationml.notesSlide+xml"/>
  <Override PartName="/ppt/tags/tag7.xml" ContentType="application/vnd.openxmlformats-officedocument.presentationml.tags+xml"/>
  <Override PartName="/ppt/notesSlides/notesSlide15.xml" ContentType="application/vnd.openxmlformats-officedocument.presentationml.notesSlide+xml"/>
  <Override PartName="/ppt/tags/tag8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notesMasterIdLst>
    <p:notesMasterId r:id="rId26"/>
  </p:notesMasterIdLst>
  <p:sldIdLst>
    <p:sldId id="256" r:id="rId2"/>
    <p:sldId id="264" r:id="rId3"/>
    <p:sldId id="287" r:id="rId4"/>
    <p:sldId id="265" r:id="rId5"/>
    <p:sldId id="307" r:id="rId6"/>
    <p:sldId id="288" r:id="rId7"/>
    <p:sldId id="289" r:id="rId8"/>
    <p:sldId id="285" r:id="rId9"/>
    <p:sldId id="291" r:id="rId10"/>
    <p:sldId id="290" r:id="rId11"/>
    <p:sldId id="295" r:id="rId12"/>
    <p:sldId id="292" r:id="rId13"/>
    <p:sldId id="298" r:id="rId14"/>
    <p:sldId id="297" r:id="rId15"/>
    <p:sldId id="299" r:id="rId16"/>
    <p:sldId id="300" r:id="rId17"/>
    <p:sldId id="301" r:id="rId18"/>
    <p:sldId id="268" r:id="rId19"/>
    <p:sldId id="304" r:id="rId20"/>
    <p:sldId id="302" r:id="rId21"/>
    <p:sldId id="303" r:id="rId22"/>
    <p:sldId id="305" r:id="rId23"/>
    <p:sldId id="306" r:id="rId24"/>
    <p:sldId id="263" r:id="rId25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7469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orient="horz" pos="164" userDrawn="1">
          <p15:clr>
            <a:srgbClr val="A4A3A4"/>
          </p15:clr>
        </p15:guide>
        <p15:guide id="6" orient="horz" pos="40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ADC"/>
    <a:srgbClr val="F23C00"/>
    <a:srgbClr val="E73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1" autoAdjust="0"/>
    <p:restoredTop sz="86443" autoAdjust="0"/>
  </p:normalViewPr>
  <p:slideViewPr>
    <p:cSldViewPr snapToGrid="0" snapToObjects="1">
      <p:cViewPr varScale="1">
        <p:scale>
          <a:sx n="100" d="100"/>
          <a:sy n="100" d="100"/>
        </p:scale>
        <p:origin x="816" y="78"/>
      </p:cViewPr>
      <p:guideLst>
        <p:guide pos="3840"/>
        <p:guide orient="horz" pos="2160"/>
        <p:guide pos="7469"/>
        <p:guide pos="211"/>
        <p:guide orient="horz" pos="164"/>
        <p:guide orient="horz" pos="408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65F038-B986-4646-86B5-35326FA6845F}" type="doc">
      <dgm:prSet loTypeId="urn:microsoft.com/office/officeart/2005/8/layout/radial2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03C46D0F-08AE-4A6A-87D7-BAB0A97F3745}">
      <dgm:prSet custT="1"/>
      <dgm:spPr/>
      <dgm:t>
        <a:bodyPr/>
        <a:lstStyle/>
        <a:p>
          <a:pPr rtl="0"/>
          <a:r>
            <a:rPr lang="zh-CN" altLang="en-US" sz="2000" dirty="0" smtClean="0"/>
            <a:t>临床诊断</a:t>
          </a:r>
          <a:endParaRPr lang="zh-CN" altLang="en-US" sz="2000" dirty="0"/>
        </a:p>
      </dgm:t>
    </dgm:pt>
    <dgm:pt modelId="{86AC5E7D-0454-45C0-BA7E-AA1B2B2CE7E8}" type="parTrans" cxnId="{5E852296-557C-4759-98CB-71441B766558}">
      <dgm:prSet/>
      <dgm:spPr/>
      <dgm:t>
        <a:bodyPr/>
        <a:lstStyle/>
        <a:p>
          <a:endParaRPr lang="zh-CN" altLang="en-US"/>
        </a:p>
      </dgm:t>
    </dgm:pt>
    <dgm:pt modelId="{1EA9AC6A-F839-4768-A45C-D3708146BC01}" type="sibTrans" cxnId="{5E852296-557C-4759-98CB-71441B766558}">
      <dgm:prSet/>
      <dgm:spPr/>
      <dgm:t>
        <a:bodyPr/>
        <a:lstStyle/>
        <a:p>
          <a:endParaRPr lang="zh-CN" altLang="en-US"/>
        </a:p>
      </dgm:t>
    </dgm:pt>
    <dgm:pt modelId="{24BB0FEA-00FE-4454-9FDD-66403ABA1A94}">
      <dgm:prSet custT="1"/>
      <dgm:spPr/>
      <dgm:t>
        <a:bodyPr/>
        <a:lstStyle/>
        <a:p>
          <a:pPr rtl="0"/>
          <a:r>
            <a:rPr lang="zh-CN" altLang="en-US" sz="2000" dirty="0" smtClean="0"/>
            <a:t>病理学研究</a:t>
          </a:r>
          <a:endParaRPr lang="zh-CN" altLang="en-US" sz="2000" dirty="0"/>
        </a:p>
      </dgm:t>
    </dgm:pt>
    <dgm:pt modelId="{165E2D6E-1C21-438A-BA1F-2DD4E2ED666A}" type="parTrans" cxnId="{747269E9-77F8-4ADD-B1F1-9CF18D60013B}">
      <dgm:prSet/>
      <dgm:spPr/>
      <dgm:t>
        <a:bodyPr/>
        <a:lstStyle/>
        <a:p>
          <a:endParaRPr lang="zh-CN" altLang="en-US"/>
        </a:p>
      </dgm:t>
    </dgm:pt>
    <dgm:pt modelId="{E33C76AF-C9D4-48A8-ABF2-84380682E45A}" type="sibTrans" cxnId="{747269E9-77F8-4ADD-B1F1-9CF18D60013B}">
      <dgm:prSet/>
      <dgm:spPr/>
      <dgm:t>
        <a:bodyPr/>
        <a:lstStyle/>
        <a:p>
          <a:endParaRPr lang="zh-CN" altLang="en-US"/>
        </a:p>
      </dgm:t>
    </dgm:pt>
    <dgm:pt modelId="{3629E8D1-6599-47E1-BC13-755838CD84FD}">
      <dgm:prSet custT="1"/>
      <dgm:spPr/>
      <dgm:t>
        <a:bodyPr/>
        <a:lstStyle/>
        <a:p>
          <a:pPr rtl="0"/>
          <a:r>
            <a:rPr lang="zh-CN" altLang="en-US" sz="2000" dirty="0" smtClean="0"/>
            <a:t>辅助制定治疗方案</a:t>
          </a:r>
          <a:endParaRPr lang="zh-CN" altLang="en-US" sz="2000" dirty="0"/>
        </a:p>
      </dgm:t>
    </dgm:pt>
    <dgm:pt modelId="{7C331A2B-6BE6-49CC-8859-E2B32EBC0DEB}" type="parTrans" cxnId="{B657BEDC-F741-4A45-A01B-B5AFDB205359}">
      <dgm:prSet/>
      <dgm:spPr/>
      <dgm:t>
        <a:bodyPr/>
        <a:lstStyle/>
        <a:p>
          <a:endParaRPr lang="zh-CN" altLang="en-US"/>
        </a:p>
      </dgm:t>
    </dgm:pt>
    <dgm:pt modelId="{13AA0AD9-FF8F-47F4-8591-AA202C3A0065}" type="sibTrans" cxnId="{B657BEDC-F741-4A45-A01B-B5AFDB205359}">
      <dgm:prSet/>
      <dgm:spPr/>
      <dgm:t>
        <a:bodyPr/>
        <a:lstStyle/>
        <a:p>
          <a:endParaRPr lang="zh-CN" altLang="en-US"/>
        </a:p>
      </dgm:t>
    </dgm:pt>
    <dgm:pt modelId="{95371B3E-E02B-4CDA-9A0A-29B25ED68665}">
      <dgm:prSet/>
      <dgm:spPr/>
      <dgm:t>
        <a:bodyPr/>
        <a:lstStyle/>
        <a:p>
          <a:pPr rtl="0"/>
          <a:r>
            <a:rPr lang="en-US" dirty="0" smtClean="0"/>
            <a:t>2017</a:t>
          </a:r>
          <a:r>
            <a:rPr lang="zh-CN" dirty="0" smtClean="0"/>
            <a:t>年工信部发布人工智能发展三年计划，要求</a:t>
          </a:r>
          <a:r>
            <a:rPr lang="zh-CN" dirty="0" smtClean="0">
              <a:solidFill>
                <a:srgbClr val="FF0000"/>
              </a:solidFill>
            </a:rPr>
            <a:t>多模态医学影像辅助诊断系统</a:t>
          </a:r>
          <a:r>
            <a:rPr lang="zh-CN" dirty="0" smtClean="0"/>
            <a:t>对</a:t>
          </a:r>
          <a:r>
            <a:rPr lang="zh-CN" dirty="0" smtClean="0">
              <a:solidFill>
                <a:srgbClr val="FF0000"/>
              </a:solidFill>
            </a:rPr>
            <a:t>典型疾病</a:t>
          </a:r>
          <a:r>
            <a:rPr lang="zh-CN" dirty="0" smtClean="0"/>
            <a:t>的检出率超过</a:t>
          </a:r>
          <a:r>
            <a:rPr lang="en-US" dirty="0" smtClean="0">
              <a:solidFill>
                <a:srgbClr val="FF0000"/>
              </a:solidFill>
            </a:rPr>
            <a:t>95%</a:t>
          </a:r>
          <a:r>
            <a:rPr lang="zh-CN" dirty="0" smtClean="0"/>
            <a:t>。</a:t>
          </a:r>
          <a:endParaRPr lang="zh-CN" dirty="0"/>
        </a:p>
      </dgm:t>
    </dgm:pt>
    <dgm:pt modelId="{DB92B761-8D9F-4120-8D44-EF5121A5D0D7}" type="sibTrans" cxnId="{DE5ADDC5-6F78-4F30-B52F-7390095E171D}">
      <dgm:prSet/>
      <dgm:spPr/>
      <dgm:t>
        <a:bodyPr/>
        <a:lstStyle/>
        <a:p>
          <a:endParaRPr lang="zh-CN" altLang="en-US"/>
        </a:p>
      </dgm:t>
    </dgm:pt>
    <dgm:pt modelId="{B995D871-A183-4650-89DC-2741BAC9E957}" type="parTrans" cxnId="{DE5ADDC5-6F78-4F30-B52F-7390095E171D}">
      <dgm:prSet/>
      <dgm:spPr/>
      <dgm:t>
        <a:bodyPr/>
        <a:lstStyle/>
        <a:p>
          <a:endParaRPr lang="zh-CN" altLang="en-US"/>
        </a:p>
      </dgm:t>
    </dgm:pt>
    <dgm:pt modelId="{B3043722-277D-4843-A57B-C168099DAC68}" type="pres">
      <dgm:prSet presAssocID="{BC65F038-B986-4646-86B5-35326FA6845F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AC015F5-558C-484F-B04D-57AEA24FC9E9}" type="pres">
      <dgm:prSet presAssocID="{BC65F038-B986-4646-86B5-35326FA6845F}" presName="cycle" presStyleCnt="0"/>
      <dgm:spPr/>
    </dgm:pt>
    <dgm:pt modelId="{2502547F-6BC9-48A4-B7D4-A5F5D693F1D9}" type="pres">
      <dgm:prSet presAssocID="{BC65F038-B986-4646-86B5-35326FA6845F}" presName="centerShape" presStyleCnt="0"/>
      <dgm:spPr/>
    </dgm:pt>
    <dgm:pt modelId="{3CA8D5E3-25C8-4FCE-BC3D-617E16BCB170}" type="pres">
      <dgm:prSet presAssocID="{BC65F038-B986-4646-86B5-35326FA6845F}" presName="connSite" presStyleLbl="node1" presStyleIdx="0" presStyleCnt="5"/>
      <dgm:spPr/>
    </dgm:pt>
    <dgm:pt modelId="{809D57AE-8E46-421A-83D5-E04E620452D1}" type="pres">
      <dgm:prSet presAssocID="{BC65F038-B986-4646-86B5-35326FA6845F}" presName="visible" presStyleLbl="node1" presStyleIdx="0" presStyleCnt="5" custLinFactNeighborX="28506" custLinFactNeighborY="-2240"/>
      <dgm:spPr/>
    </dgm:pt>
    <dgm:pt modelId="{647B795D-8224-4F49-94FC-FE35CF73EC55}" type="pres">
      <dgm:prSet presAssocID="{B995D871-A183-4650-89DC-2741BAC9E957}" presName="Name25" presStyleLbl="parChTrans1D1" presStyleIdx="0" presStyleCnt="4"/>
      <dgm:spPr/>
      <dgm:t>
        <a:bodyPr/>
        <a:lstStyle/>
        <a:p>
          <a:endParaRPr lang="zh-CN" altLang="en-US"/>
        </a:p>
      </dgm:t>
    </dgm:pt>
    <dgm:pt modelId="{3AA49BED-64AC-47AF-8433-9C3163C95DAC}" type="pres">
      <dgm:prSet presAssocID="{95371B3E-E02B-4CDA-9A0A-29B25ED68665}" presName="node" presStyleCnt="0"/>
      <dgm:spPr/>
    </dgm:pt>
    <dgm:pt modelId="{E35F4D37-4332-4369-9055-3BF66896F755}" type="pres">
      <dgm:prSet presAssocID="{95371B3E-E02B-4CDA-9A0A-29B25ED68665}" presName="parentNode" presStyleLbl="node1" presStyleIdx="1" presStyleCnt="5" custScaleX="190765" custScaleY="181079" custLinFactY="79946" custLinFactNeighborX="-35890" custLinFactNeighborY="10000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C35A298-1711-4286-B671-C959B2A978EA}" type="pres">
      <dgm:prSet presAssocID="{95371B3E-E02B-4CDA-9A0A-29B25ED68665}" presName="childNode" presStyleLbl="revTx" presStyleIdx="0" presStyleCnt="0">
        <dgm:presLayoutVars>
          <dgm:bulletEnabled val="1"/>
        </dgm:presLayoutVars>
      </dgm:prSet>
      <dgm:spPr/>
    </dgm:pt>
    <dgm:pt modelId="{DAF6B26B-AE9F-40A8-97F0-5A625FD2E351}" type="pres">
      <dgm:prSet presAssocID="{86AC5E7D-0454-45C0-BA7E-AA1B2B2CE7E8}" presName="Name25" presStyleLbl="parChTrans1D1" presStyleIdx="1" presStyleCnt="4"/>
      <dgm:spPr/>
      <dgm:t>
        <a:bodyPr/>
        <a:lstStyle/>
        <a:p>
          <a:endParaRPr lang="zh-CN" altLang="en-US"/>
        </a:p>
      </dgm:t>
    </dgm:pt>
    <dgm:pt modelId="{57EA64CF-6F44-4328-AF69-7A0DFDEB83E6}" type="pres">
      <dgm:prSet presAssocID="{03C46D0F-08AE-4A6A-87D7-BAB0A97F3745}" presName="node" presStyleCnt="0"/>
      <dgm:spPr/>
    </dgm:pt>
    <dgm:pt modelId="{C25CA6C7-DDD4-40DC-9160-BA4ADAE4B51D}" type="pres">
      <dgm:prSet presAssocID="{03C46D0F-08AE-4A6A-87D7-BAB0A97F3745}" presName="parentNode" presStyleLbl="node1" presStyleIdx="2" presStyleCnt="5" custScaleX="110422" custScaleY="103610" custLinFactNeighborX="77729" custLinFactNeighborY="-3911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F4C925-0C9C-4AA2-A4F5-FB4BE99A88C4}" type="pres">
      <dgm:prSet presAssocID="{03C46D0F-08AE-4A6A-87D7-BAB0A97F3745}" presName="childNode" presStyleLbl="revTx" presStyleIdx="0" presStyleCnt="0">
        <dgm:presLayoutVars>
          <dgm:bulletEnabled val="1"/>
        </dgm:presLayoutVars>
      </dgm:prSet>
      <dgm:spPr/>
    </dgm:pt>
    <dgm:pt modelId="{7A9C1123-7B88-499F-BD37-32CD7C6520FB}" type="pres">
      <dgm:prSet presAssocID="{165E2D6E-1C21-438A-BA1F-2DD4E2ED666A}" presName="Name25" presStyleLbl="parChTrans1D1" presStyleIdx="2" presStyleCnt="4"/>
      <dgm:spPr/>
      <dgm:t>
        <a:bodyPr/>
        <a:lstStyle/>
        <a:p>
          <a:endParaRPr lang="zh-CN" altLang="en-US"/>
        </a:p>
      </dgm:t>
    </dgm:pt>
    <dgm:pt modelId="{6DC3F1CE-3FAA-469E-8579-BAA4456604D4}" type="pres">
      <dgm:prSet presAssocID="{24BB0FEA-00FE-4454-9FDD-66403ABA1A94}" presName="node" presStyleCnt="0"/>
      <dgm:spPr/>
    </dgm:pt>
    <dgm:pt modelId="{509A51EC-17B6-411F-8C43-D5F35FF74BB8}" type="pres">
      <dgm:prSet presAssocID="{24BB0FEA-00FE-4454-9FDD-66403ABA1A94}" presName="parentNode" presStyleLbl="node1" presStyleIdx="3" presStyleCnt="5" custScaleX="132394" custScaleY="127846" custLinFactNeighborX="85750" custLinFactNeighborY="-4908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7BA44A6-9A98-4B5C-8942-D87BA65AB108}" type="pres">
      <dgm:prSet presAssocID="{24BB0FEA-00FE-4454-9FDD-66403ABA1A94}" presName="childNode" presStyleLbl="revTx" presStyleIdx="0" presStyleCnt="0">
        <dgm:presLayoutVars>
          <dgm:bulletEnabled val="1"/>
        </dgm:presLayoutVars>
      </dgm:prSet>
      <dgm:spPr/>
    </dgm:pt>
    <dgm:pt modelId="{30110FBB-CA55-4BA1-81CC-BA4DF7163F0E}" type="pres">
      <dgm:prSet presAssocID="{7C331A2B-6BE6-49CC-8859-E2B32EBC0DEB}" presName="Name25" presStyleLbl="parChTrans1D1" presStyleIdx="3" presStyleCnt="4"/>
      <dgm:spPr/>
      <dgm:t>
        <a:bodyPr/>
        <a:lstStyle/>
        <a:p>
          <a:endParaRPr lang="zh-CN" altLang="en-US"/>
        </a:p>
      </dgm:t>
    </dgm:pt>
    <dgm:pt modelId="{80305F53-DB70-4A22-8746-54A4C70C0B02}" type="pres">
      <dgm:prSet presAssocID="{3629E8D1-6599-47E1-BC13-755838CD84FD}" presName="node" presStyleCnt="0"/>
      <dgm:spPr/>
    </dgm:pt>
    <dgm:pt modelId="{F01F6BD8-887E-498F-8763-CD7342E7ABC5}" type="pres">
      <dgm:prSet presAssocID="{3629E8D1-6599-47E1-BC13-755838CD84FD}" presName="parentNode" presStyleLbl="node1" presStyleIdx="4" presStyleCnt="5" custScaleX="117506" custScaleY="117136" custLinFactX="43227" custLinFactNeighborX="100000" custLinFactNeighborY="-29986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4DE366A-1687-44F2-9CC9-456EB2C3C945}" type="pres">
      <dgm:prSet presAssocID="{3629E8D1-6599-47E1-BC13-755838CD84FD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980B39D3-0E4A-491B-9AA2-14B6A08587C1}" type="presOf" srcId="{86AC5E7D-0454-45C0-BA7E-AA1B2B2CE7E8}" destId="{DAF6B26B-AE9F-40A8-97F0-5A625FD2E351}" srcOrd="0" destOrd="0" presId="urn:microsoft.com/office/officeart/2005/8/layout/radial2"/>
    <dgm:cxn modelId="{BE98E250-520B-4B6B-B914-5F55C8DF6FF8}" type="presOf" srcId="{B995D871-A183-4650-89DC-2741BAC9E957}" destId="{647B795D-8224-4F49-94FC-FE35CF73EC55}" srcOrd="0" destOrd="0" presId="urn:microsoft.com/office/officeart/2005/8/layout/radial2"/>
    <dgm:cxn modelId="{FE3D154B-E42E-4062-85B4-778BAF489BEC}" type="presOf" srcId="{165E2D6E-1C21-438A-BA1F-2DD4E2ED666A}" destId="{7A9C1123-7B88-499F-BD37-32CD7C6520FB}" srcOrd="0" destOrd="0" presId="urn:microsoft.com/office/officeart/2005/8/layout/radial2"/>
    <dgm:cxn modelId="{DE57963F-4ACF-4D16-B434-0580C1736CB9}" type="presOf" srcId="{7C331A2B-6BE6-49CC-8859-E2B32EBC0DEB}" destId="{30110FBB-CA55-4BA1-81CC-BA4DF7163F0E}" srcOrd="0" destOrd="0" presId="urn:microsoft.com/office/officeart/2005/8/layout/radial2"/>
    <dgm:cxn modelId="{240CF35D-C9E3-44A4-89AC-F6E4011EF0A0}" type="presOf" srcId="{95371B3E-E02B-4CDA-9A0A-29B25ED68665}" destId="{E35F4D37-4332-4369-9055-3BF66896F755}" srcOrd="0" destOrd="0" presId="urn:microsoft.com/office/officeart/2005/8/layout/radial2"/>
    <dgm:cxn modelId="{06419DC9-7F51-434C-B594-232DD58B96E1}" type="presOf" srcId="{3629E8D1-6599-47E1-BC13-755838CD84FD}" destId="{F01F6BD8-887E-498F-8763-CD7342E7ABC5}" srcOrd="0" destOrd="0" presId="urn:microsoft.com/office/officeart/2005/8/layout/radial2"/>
    <dgm:cxn modelId="{C3885277-95C7-40B2-AD45-72DA4566E982}" type="presOf" srcId="{03C46D0F-08AE-4A6A-87D7-BAB0A97F3745}" destId="{C25CA6C7-DDD4-40DC-9160-BA4ADAE4B51D}" srcOrd="0" destOrd="0" presId="urn:microsoft.com/office/officeart/2005/8/layout/radial2"/>
    <dgm:cxn modelId="{DE5ADDC5-6F78-4F30-B52F-7390095E171D}" srcId="{BC65F038-B986-4646-86B5-35326FA6845F}" destId="{95371B3E-E02B-4CDA-9A0A-29B25ED68665}" srcOrd="0" destOrd="0" parTransId="{B995D871-A183-4650-89DC-2741BAC9E957}" sibTransId="{DB92B761-8D9F-4120-8D44-EF5121A5D0D7}"/>
    <dgm:cxn modelId="{7C5AC536-3102-4A06-9055-B011C5BD6411}" type="presOf" srcId="{BC65F038-B986-4646-86B5-35326FA6845F}" destId="{B3043722-277D-4843-A57B-C168099DAC68}" srcOrd="0" destOrd="0" presId="urn:microsoft.com/office/officeart/2005/8/layout/radial2"/>
    <dgm:cxn modelId="{290CA0BF-1BEB-46DB-B61B-837E70D3F0E7}" type="presOf" srcId="{24BB0FEA-00FE-4454-9FDD-66403ABA1A94}" destId="{509A51EC-17B6-411F-8C43-D5F35FF74BB8}" srcOrd="0" destOrd="0" presId="urn:microsoft.com/office/officeart/2005/8/layout/radial2"/>
    <dgm:cxn modelId="{B657BEDC-F741-4A45-A01B-B5AFDB205359}" srcId="{BC65F038-B986-4646-86B5-35326FA6845F}" destId="{3629E8D1-6599-47E1-BC13-755838CD84FD}" srcOrd="3" destOrd="0" parTransId="{7C331A2B-6BE6-49CC-8859-E2B32EBC0DEB}" sibTransId="{13AA0AD9-FF8F-47F4-8591-AA202C3A0065}"/>
    <dgm:cxn modelId="{747269E9-77F8-4ADD-B1F1-9CF18D60013B}" srcId="{BC65F038-B986-4646-86B5-35326FA6845F}" destId="{24BB0FEA-00FE-4454-9FDD-66403ABA1A94}" srcOrd="2" destOrd="0" parTransId="{165E2D6E-1C21-438A-BA1F-2DD4E2ED666A}" sibTransId="{E33C76AF-C9D4-48A8-ABF2-84380682E45A}"/>
    <dgm:cxn modelId="{5E852296-557C-4759-98CB-71441B766558}" srcId="{BC65F038-B986-4646-86B5-35326FA6845F}" destId="{03C46D0F-08AE-4A6A-87D7-BAB0A97F3745}" srcOrd="1" destOrd="0" parTransId="{86AC5E7D-0454-45C0-BA7E-AA1B2B2CE7E8}" sibTransId="{1EA9AC6A-F839-4768-A45C-D3708146BC01}"/>
    <dgm:cxn modelId="{72451D30-B005-42D6-BEDE-5E52B6EAFBB6}" type="presParOf" srcId="{B3043722-277D-4843-A57B-C168099DAC68}" destId="{CAC015F5-558C-484F-B04D-57AEA24FC9E9}" srcOrd="0" destOrd="0" presId="urn:microsoft.com/office/officeart/2005/8/layout/radial2"/>
    <dgm:cxn modelId="{986DC460-902B-478C-BE20-8EC6F930D2A0}" type="presParOf" srcId="{CAC015F5-558C-484F-B04D-57AEA24FC9E9}" destId="{2502547F-6BC9-48A4-B7D4-A5F5D693F1D9}" srcOrd="0" destOrd="0" presId="urn:microsoft.com/office/officeart/2005/8/layout/radial2"/>
    <dgm:cxn modelId="{39BECDD1-FD5C-42B4-93F9-CF800B5FAB02}" type="presParOf" srcId="{2502547F-6BC9-48A4-B7D4-A5F5D693F1D9}" destId="{3CA8D5E3-25C8-4FCE-BC3D-617E16BCB170}" srcOrd="0" destOrd="0" presId="urn:microsoft.com/office/officeart/2005/8/layout/radial2"/>
    <dgm:cxn modelId="{B520A553-FA84-4324-A047-B2A04080F72B}" type="presParOf" srcId="{2502547F-6BC9-48A4-B7D4-A5F5D693F1D9}" destId="{809D57AE-8E46-421A-83D5-E04E620452D1}" srcOrd="1" destOrd="0" presId="urn:microsoft.com/office/officeart/2005/8/layout/radial2"/>
    <dgm:cxn modelId="{793B4E99-6F09-4E8E-A222-75014C2FA35C}" type="presParOf" srcId="{CAC015F5-558C-484F-B04D-57AEA24FC9E9}" destId="{647B795D-8224-4F49-94FC-FE35CF73EC55}" srcOrd="1" destOrd="0" presId="urn:microsoft.com/office/officeart/2005/8/layout/radial2"/>
    <dgm:cxn modelId="{F94CAB71-AC2A-470C-A9D4-956D025A7C91}" type="presParOf" srcId="{CAC015F5-558C-484F-B04D-57AEA24FC9E9}" destId="{3AA49BED-64AC-47AF-8433-9C3163C95DAC}" srcOrd="2" destOrd="0" presId="urn:microsoft.com/office/officeart/2005/8/layout/radial2"/>
    <dgm:cxn modelId="{F5104E4C-F14D-4982-90DD-AE716B0A44C0}" type="presParOf" srcId="{3AA49BED-64AC-47AF-8433-9C3163C95DAC}" destId="{E35F4D37-4332-4369-9055-3BF66896F755}" srcOrd="0" destOrd="0" presId="urn:microsoft.com/office/officeart/2005/8/layout/radial2"/>
    <dgm:cxn modelId="{B973E4F5-492B-4A44-A674-CEEECBD88B55}" type="presParOf" srcId="{3AA49BED-64AC-47AF-8433-9C3163C95DAC}" destId="{5C35A298-1711-4286-B671-C959B2A978EA}" srcOrd="1" destOrd="0" presId="urn:microsoft.com/office/officeart/2005/8/layout/radial2"/>
    <dgm:cxn modelId="{1E056424-A1A1-4406-88AC-BFA01C360E30}" type="presParOf" srcId="{CAC015F5-558C-484F-B04D-57AEA24FC9E9}" destId="{DAF6B26B-AE9F-40A8-97F0-5A625FD2E351}" srcOrd="3" destOrd="0" presId="urn:microsoft.com/office/officeart/2005/8/layout/radial2"/>
    <dgm:cxn modelId="{6B0841B5-3E62-49A0-B3BE-3A9C1FEACF60}" type="presParOf" srcId="{CAC015F5-558C-484F-B04D-57AEA24FC9E9}" destId="{57EA64CF-6F44-4328-AF69-7A0DFDEB83E6}" srcOrd="4" destOrd="0" presId="urn:microsoft.com/office/officeart/2005/8/layout/radial2"/>
    <dgm:cxn modelId="{91265484-C3AF-4350-A9EA-C03976D0CB9C}" type="presParOf" srcId="{57EA64CF-6F44-4328-AF69-7A0DFDEB83E6}" destId="{C25CA6C7-DDD4-40DC-9160-BA4ADAE4B51D}" srcOrd="0" destOrd="0" presId="urn:microsoft.com/office/officeart/2005/8/layout/radial2"/>
    <dgm:cxn modelId="{517506E0-A0FA-4CD9-B6FB-A1041A953C52}" type="presParOf" srcId="{57EA64CF-6F44-4328-AF69-7A0DFDEB83E6}" destId="{3AF4C925-0C9C-4AA2-A4F5-FB4BE99A88C4}" srcOrd="1" destOrd="0" presId="urn:microsoft.com/office/officeart/2005/8/layout/radial2"/>
    <dgm:cxn modelId="{5C68CA26-34A5-436B-95C7-4A9B10FBD652}" type="presParOf" srcId="{CAC015F5-558C-484F-B04D-57AEA24FC9E9}" destId="{7A9C1123-7B88-499F-BD37-32CD7C6520FB}" srcOrd="5" destOrd="0" presId="urn:microsoft.com/office/officeart/2005/8/layout/radial2"/>
    <dgm:cxn modelId="{633993E0-AE67-46BB-8F8E-569AE4209F4F}" type="presParOf" srcId="{CAC015F5-558C-484F-B04D-57AEA24FC9E9}" destId="{6DC3F1CE-3FAA-469E-8579-BAA4456604D4}" srcOrd="6" destOrd="0" presId="urn:microsoft.com/office/officeart/2005/8/layout/radial2"/>
    <dgm:cxn modelId="{B2500DAD-0C89-46C2-9297-4BA084EE2CDA}" type="presParOf" srcId="{6DC3F1CE-3FAA-469E-8579-BAA4456604D4}" destId="{509A51EC-17B6-411F-8C43-D5F35FF74BB8}" srcOrd="0" destOrd="0" presId="urn:microsoft.com/office/officeart/2005/8/layout/radial2"/>
    <dgm:cxn modelId="{6351F9B4-EFA0-4714-8624-C374FA363695}" type="presParOf" srcId="{6DC3F1CE-3FAA-469E-8579-BAA4456604D4}" destId="{57BA44A6-9A98-4B5C-8942-D87BA65AB108}" srcOrd="1" destOrd="0" presId="urn:microsoft.com/office/officeart/2005/8/layout/radial2"/>
    <dgm:cxn modelId="{0EB467EC-A919-4E80-BE24-126CEF340979}" type="presParOf" srcId="{CAC015F5-558C-484F-B04D-57AEA24FC9E9}" destId="{30110FBB-CA55-4BA1-81CC-BA4DF7163F0E}" srcOrd="7" destOrd="0" presId="urn:microsoft.com/office/officeart/2005/8/layout/radial2"/>
    <dgm:cxn modelId="{C5B6ABA0-9083-4F39-B1B9-73E1365674A3}" type="presParOf" srcId="{CAC015F5-558C-484F-B04D-57AEA24FC9E9}" destId="{80305F53-DB70-4A22-8746-54A4C70C0B02}" srcOrd="8" destOrd="0" presId="urn:microsoft.com/office/officeart/2005/8/layout/radial2"/>
    <dgm:cxn modelId="{511EEBAA-19E3-4FD3-A8DE-D8FA92C7E22A}" type="presParOf" srcId="{80305F53-DB70-4A22-8746-54A4C70C0B02}" destId="{F01F6BD8-887E-498F-8763-CD7342E7ABC5}" srcOrd="0" destOrd="0" presId="urn:microsoft.com/office/officeart/2005/8/layout/radial2"/>
    <dgm:cxn modelId="{624E5EE3-6594-4927-BB13-A6BEC18FFF46}" type="presParOf" srcId="{80305F53-DB70-4A22-8746-54A4C70C0B02}" destId="{84DE366A-1687-44F2-9CC9-456EB2C3C945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3EA6D55-2CC7-4A57-B37D-30122C4876F3}" type="doc">
      <dgm:prSet loTypeId="urn:microsoft.com/office/officeart/2005/8/layout/venn1" loCatId="relationship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zh-CN" altLang="en-US"/>
        </a:p>
      </dgm:t>
    </dgm:pt>
    <dgm:pt modelId="{6EC6DB48-4815-4686-BBAA-5BFD2BAEC7E6}">
      <dgm:prSet/>
      <dgm:spPr/>
      <dgm:t>
        <a:bodyPr/>
        <a:lstStyle/>
        <a:p>
          <a:pPr rtl="0"/>
          <a:r>
            <a:rPr lang="zh-CN" dirty="0" smtClean="0"/>
            <a:t>阈值分割法</a:t>
          </a:r>
          <a:endParaRPr lang="zh-CN" dirty="0"/>
        </a:p>
      </dgm:t>
    </dgm:pt>
    <dgm:pt modelId="{04B5439F-2BFB-470D-A416-6A97C177F28B}" type="parTrans" cxnId="{4F8B9699-21E9-4EB8-B79E-156936A8927A}">
      <dgm:prSet/>
      <dgm:spPr/>
      <dgm:t>
        <a:bodyPr/>
        <a:lstStyle/>
        <a:p>
          <a:endParaRPr lang="zh-CN" altLang="en-US"/>
        </a:p>
      </dgm:t>
    </dgm:pt>
    <dgm:pt modelId="{4BC1B80A-2C99-4C5B-B5B1-3FF418B5604F}" type="sibTrans" cxnId="{4F8B9699-21E9-4EB8-B79E-156936A8927A}">
      <dgm:prSet/>
      <dgm:spPr/>
      <dgm:t>
        <a:bodyPr/>
        <a:lstStyle/>
        <a:p>
          <a:endParaRPr lang="zh-CN" altLang="en-US"/>
        </a:p>
      </dgm:t>
    </dgm:pt>
    <dgm:pt modelId="{DD6E101B-34BD-43BC-9E51-2CA9ABEF6465}">
      <dgm:prSet/>
      <dgm:spPr/>
      <dgm:t>
        <a:bodyPr/>
        <a:lstStyle/>
        <a:p>
          <a:pPr rtl="0"/>
          <a:r>
            <a:rPr lang="zh-CN" dirty="0" smtClean="0"/>
            <a:t>边缘检测法</a:t>
          </a:r>
          <a:endParaRPr lang="zh-CN" dirty="0"/>
        </a:p>
      </dgm:t>
    </dgm:pt>
    <dgm:pt modelId="{CCA6ACEF-ED00-4509-B8B7-AC210A0BAE4F}" type="parTrans" cxnId="{078389FB-61ED-4FDC-8EC7-F3C3BF7392F1}">
      <dgm:prSet/>
      <dgm:spPr/>
      <dgm:t>
        <a:bodyPr/>
        <a:lstStyle/>
        <a:p>
          <a:endParaRPr lang="zh-CN" altLang="en-US"/>
        </a:p>
      </dgm:t>
    </dgm:pt>
    <dgm:pt modelId="{24B2BA70-9477-4FF1-B12F-AC0ABC8723A5}" type="sibTrans" cxnId="{078389FB-61ED-4FDC-8EC7-F3C3BF7392F1}">
      <dgm:prSet/>
      <dgm:spPr/>
      <dgm:t>
        <a:bodyPr/>
        <a:lstStyle/>
        <a:p>
          <a:endParaRPr lang="zh-CN" altLang="en-US"/>
        </a:p>
      </dgm:t>
    </dgm:pt>
    <dgm:pt modelId="{DCC3B6D2-91D0-4B6F-92DE-1AF942ED66F0}">
      <dgm:prSet/>
      <dgm:spPr/>
      <dgm:t>
        <a:bodyPr/>
        <a:lstStyle/>
        <a:p>
          <a:pPr rtl="0"/>
          <a:r>
            <a:rPr lang="zh-CN" dirty="0" smtClean="0"/>
            <a:t>区域生长法和合并分割法</a:t>
          </a:r>
          <a:endParaRPr lang="zh-CN" dirty="0"/>
        </a:p>
      </dgm:t>
    </dgm:pt>
    <dgm:pt modelId="{8555DA26-8B25-43F3-A57F-C61CD54DCF09}" type="parTrans" cxnId="{5B67F4DE-E530-413A-BEA0-CD8466F5B033}">
      <dgm:prSet/>
      <dgm:spPr/>
      <dgm:t>
        <a:bodyPr/>
        <a:lstStyle/>
        <a:p>
          <a:endParaRPr lang="zh-CN" altLang="en-US"/>
        </a:p>
      </dgm:t>
    </dgm:pt>
    <dgm:pt modelId="{C690CF81-AE1A-4E9E-AE5F-97DA45BF9C71}" type="sibTrans" cxnId="{5B67F4DE-E530-413A-BEA0-CD8466F5B033}">
      <dgm:prSet/>
      <dgm:spPr/>
      <dgm:t>
        <a:bodyPr/>
        <a:lstStyle/>
        <a:p>
          <a:endParaRPr lang="zh-CN" altLang="en-US"/>
        </a:p>
      </dgm:t>
    </dgm:pt>
    <dgm:pt modelId="{E91CA986-F067-4A7A-9EF4-314E4871ED4D}">
      <dgm:prSet/>
      <dgm:spPr/>
      <dgm:t>
        <a:bodyPr/>
        <a:lstStyle/>
        <a:p>
          <a:pPr rtl="0"/>
          <a:r>
            <a:rPr lang="zh-CN" dirty="0" smtClean="0"/>
            <a:t>聚类分割法</a:t>
          </a:r>
          <a:endParaRPr lang="zh-CN" dirty="0"/>
        </a:p>
      </dgm:t>
    </dgm:pt>
    <dgm:pt modelId="{CBA07C4A-50D3-4F94-9E45-A582FFE13E0C}" type="parTrans" cxnId="{24E95A82-7D5C-4DE8-AFA7-63B122100B8C}">
      <dgm:prSet/>
      <dgm:spPr/>
      <dgm:t>
        <a:bodyPr/>
        <a:lstStyle/>
        <a:p>
          <a:endParaRPr lang="zh-CN" altLang="en-US"/>
        </a:p>
      </dgm:t>
    </dgm:pt>
    <dgm:pt modelId="{D13918D0-0D9D-4E9A-B301-5AA4DE9DC33F}" type="sibTrans" cxnId="{24E95A82-7D5C-4DE8-AFA7-63B122100B8C}">
      <dgm:prSet/>
      <dgm:spPr/>
      <dgm:t>
        <a:bodyPr/>
        <a:lstStyle/>
        <a:p>
          <a:endParaRPr lang="zh-CN" altLang="en-US"/>
        </a:p>
      </dgm:t>
    </dgm:pt>
    <dgm:pt modelId="{3DCE9404-9F67-4754-9D0B-2E546F6C925F}">
      <dgm:prSet/>
      <dgm:spPr/>
      <dgm:t>
        <a:bodyPr/>
        <a:lstStyle/>
        <a:p>
          <a:pPr rtl="0"/>
          <a:r>
            <a:rPr lang="zh-CN" dirty="0" smtClean="0"/>
            <a:t>基于图论的分割方法</a:t>
          </a:r>
          <a:endParaRPr lang="zh-CN" dirty="0"/>
        </a:p>
      </dgm:t>
    </dgm:pt>
    <dgm:pt modelId="{34419F91-438A-4F29-B907-4AB821AA0383}" type="parTrans" cxnId="{E9EA8793-F0DC-443E-8EF9-38644D920CE0}">
      <dgm:prSet/>
      <dgm:spPr/>
      <dgm:t>
        <a:bodyPr/>
        <a:lstStyle/>
        <a:p>
          <a:endParaRPr lang="zh-CN" altLang="en-US"/>
        </a:p>
      </dgm:t>
    </dgm:pt>
    <dgm:pt modelId="{52536B03-5CF0-489B-914B-1B3A75DF288F}" type="sibTrans" cxnId="{E9EA8793-F0DC-443E-8EF9-38644D920CE0}">
      <dgm:prSet/>
      <dgm:spPr/>
      <dgm:t>
        <a:bodyPr/>
        <a:lstStyle/>
        <a:p>
          <a:endParaRPr lang="zh-CN" altLang="en-US"/>
        </a:p>
      </dgm:t>
    </dgm:pt>
    <dgm:pt modelId="{FFE1CBBB-E742-4524-9E4B-D8CF48FDC56F}">
      <dgm:prSet/>
      <dgm:spPr/>
      <dgm:t>
        <a:bodyPr/>
        <a:lstStyle/>
        <a:p>
          <a:pPr rtl="0"/>
          <a:r>
            <a:rPr lang="zh-CN" dirty="0" smtClean="0"/>
            <a:t>基于活动轮廓模型的分割方法</a:t>
          </a:r>
          <a:endParaRPr lang="zh-CN" dirty="0"/>
        </a:p>
      </dgm:t>
    </dgm:pt>
    <dgm:pt modelId="{8426D173-3F8F-484E-BC23-2BCE2F9342D1}" type="parTrans" cxnId="{80C7E982-E7B8-4233-A251-46AE17565D6A}">
      <dgm:prSet/>
      <dgm:spPr/>
      <dgm:t>
        <a:bodyPr/>
        <a:lstStyle/>
        <a:p>
          <a:endParaRPr lang="zh-CN" altLang="en-US"/>
        </a:p>
      </dgm:t>
    </dgm:pt>
    <dgm:pt modelId="{02FFFE81-67C3-4C29-9B89-23A79DA433E0}" type="sibTrans" cxnId="{80C7E982-E7B8-4233-A251-46AE17565D6A}">
      <dgm:prSet/>
      <dgm:spPr/>
      <dgm:t>
        <a:bodyPr/>
        <a:lstStyle/>
        <a:p>
          <a:endParaRPr lang="zh-CN" altLang="en-US"/>
        </a:p>
      </dgm:t>
    </dgm:pt>
    <dgm:pt modelId="{DFFF7AF5-A4A1-4B1C-8114-025DCD4762EF}">
      <dgm:prSet/>
      <dgm:spPr/>
      <dgm:t>
        <a:bodyPr/>
        <a:lstStyle/>
        <a:p>
          <a:pPr rtl="0"/>
          <a:r>
            <a:rPr lang="zh-CN" dirty="0" smtClean="0"/>
            <a:t>结合图割和集合活动轮廓模型的分割方法</a:t>
          </a:r>
          <a:endParaRPr lang="zh-CN" dirty="0"/>
        </a:p>
      </dgm:t>
    </dgm:pt>
    <dgm:pt modelId="{4D652BEF-22D7-40FF-B72B-9F9469D53BE7}" type="parTrans" cxnId="{E79057C3-C70D-454A-9A77-0126FFC1FA95}">
      <dgm:prSet/>
      <dgm:spPr/>
      <dgm:t>
        <a:bodyPr/>
        <a:lstStyle/>
        <a:p>
          <a:endParaRPr lang="zh-CN" altLang="en-US"/>
        </a:p>
      </dgm:t>
    </dgm:pt>
    <dgm:pt modelId="{F01F2A26-F155-42F0-B548-5F5929957A92}" type="sibTrans" cxnId="{E79057C3-C70D-454A-9A77-0126FFC1FA95}">
      <dgm:prSet/>
      <dgm:spPr/>
      <dgm:t>
        <a:bodyPr/>
        <a:lstStyle/>
        <a:p>
          <a:endParaRPr lang="zh-CN" altLang="en-US"/>
        </a:p>
      </dgm:t>
    </dgm:pt>
    <dgm:pt modelId="{8B7BD81E-F058-4EBB-B58E-95E4CCCAC3BE}" type="pres">
      <dgm:prSet presAssocID="{93EA6D55-2CC7-4A57-B37D-30122C4876F3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2451053-366E-4ECA-A15F-61F2E51C6D94}" type="pres">
      <dgm:prSet presAssocID="{6EC6DB48-4815-4686-BBAA-5BFD2BAEC7E6}" presName="circ1" presStyleLbl="vennNode1" presStyleIdx="0" presStyleCnt="7"/>
      <dgm:spPr/>
    </dgm:pt>
    <dgm:pt modelId="{4494369D-4B90-4766-8936-3F90AF383E5F}" type="pres">
      <dgm:prSet presAssocID="{6EC6DB48-4815-4686-BBAA-5BFD2BAEC7E6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C79FD11-38CB-4B0F-AC90-EE308510B0BF}" type="pres">
      <dgm:prSet presAssocID="{DD6E101B-34BD-43BC-9E51-2CA9ABEF6465}" presName="circ2" presStyleLbl="vennNode1" presStyleIdx="1" presStyleCnt="7"/>
      <dgm:spPr/>
    </dgm:pt>
    <dgm:pt modelId="{B4E86A23-8658-41BE-B695-29394D073EEE}" type="pres">
      <dgm:prSet presAssocID="{DD6E101B-34BD-43BC-9E51-2CA9ABEF6465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8B7402D-082D-46D5-8128-8CF9643C618E}" type="pres">
      <dgm:prSet presAssocID="{DCC3B6D2-91D0-4B6F-92DE-1AF942ED66F0}" presName="circ3" presStyleLbl="vennNode1" presStyleIdx="2" presStyleCnt="7"/>
      <dgm:spPr/>
    </dgm:pt>
    <dgm:pt modelId="{59B8D35E-51B9-4054-9734-EC9A312F8139}" type="pres">
      <dgm:prSet presAssocID="{DCC3B6D2-91D0-4B6F-92DE-1AF942ED66F0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043E5DB-EEF5-4458-A509-5E3156D1623B}" type="pres">
      <dgm:prSet presAssocID="{E91CA986-F067-4A7A-9EF4-314E4871ED4D}" presName="circ4" presStyleLbl="vennNode1" presStyleIdx="3" presStyleCnt="7"/>
      <dgm:spPr/>
    </dgm:pt>
    <dgm:pt modelId="{3E96E251-06EE-465C-BDC7-A7B2BE1BC1ED}" type="pres">
      <dgm:prSet presAssocID="{E91CA986-F067-4A7A-9EF4-314E4871ED4D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E6531FF-23D7-46AC-A22C-7B9334E4D5A5}" type="pres">
      <dgm:prSet presAssocID="{3DCE9404-9F67-4754-9D0B-2E546F6C925F}" presName="circ5" presStyleLbl="vennNode1" presStyleIdx="4" presStyleCnt="7"/>
      <dgm:spPr/>
    </dgm:pt>
    <dgm:pt modelId="{2D280B39-BD0C-44F7-8B4E-659196EA6C73}" type="pres">
      <dgm:prSet presAssocID="{3DCE9404-9F67-4754-9D0B-2E546F6C925F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B8C8BE8-97BC-434B-B548-324B799B0935}" type="pres">
      <dgm:prSet presAssocID="{FFE1CBBB-E742-4524-9E4B-D8CF48FDC56F}" presName="circ6" presStyleLbl="vennNode1" presStyleIdx="5" presStyleCnt="7"/>
      <dgm:spPr/>
    </dgm:pt>
    <dgm:pt modelId="{D2F62EBE-2596-4472-868B-0031A1CD433B}" type="pres">
      <dgm:prSet presAssocID="{FFE1CBBB-E742-4524-9E4B-D8CF48FDC56F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EB58DFB-674F-4002-897F-C7B028BF9FBB}" type="pres">
      <dgm:prSet presAssocID="{DFFF7AF5-A4A1-4B1C-8114-025DCD4762EF}" presName="circ7" presStyleLbl="vennNode1" presStyleIdx="6" presStyleCnt="7"/>
      <dgm:spPr/>
    </dgm:pt>
    <dgm:pt modelId="{EC27BD65-17F9-448E-83F6-50461F98B9CC}" type="pres">
      <dgm:prSet presAssocID="{DFFF7AF5-A4A1-4B1C-8114-025DCD4762EF}" presName="circ7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30621C2-D6DB-4E0C-A32C-1889F567C52C}" type="presOf" srcId="{DFFF7AF5-A4A1-4B1C-8114-025DCD4762EF}" destId="{EC27BD65-17F9-448E-83F6-50461F98B9CC}" srcOrd="0" destOrd="0" presId="urn:microsoft.com/office/officeart/2005/8/layout/venn1"/>
    <dgm:cxn modelId="{C938C345-BD28-43D1-BBA4-16C543B926F6}" type="presOf" srcId="{6EC6DB48-4815-4686-BBAA-5BFD2BAEC7E6}" destId="{4494369D-4B90-4766-8936-3F90AF383E5F}" srcOrd="0" destOrd="0" presId="urn:microsoft.com/office/officeart/2005/8/layout/venn1"/>
    <dgm:cxn modelId="{078389FB-61ED-4FDC-8EC7-F3C3BF7392F1}" srcId="{93EA6D55-2CC7-4A57-B37D-30122C4876F3}" destId="{DD6E101B-34BD-43BC-9E51-2CA9ABEF6465}" srcOrd="1" destOrd="0" parTransId="{CCA6ACEF-ED00-4509-B8B7-AC210A0BAE4F}" sibTransId="{24B2BA70-9477-4FF1-B12F-AC0ABC8723A5}"/>
    <dgm:cxn modelId="{E2410FB0-40EA-48D0-A71C-AD45D47BD38F}" type="presOf" srcId="{DD6E101B-34BD-43BC-9E51-2CA9ABEF6465}" destId="{B4E86A23-8658-41BE-B695-29394D073EEE}" srcOrd="0" destOrd="0" presId="urn:microsoft.com/office/officeart/2005/8/layout/venn1"/>
    <dgm:cxn modelId="{5B67F4DE-E530-413A-BEA0-CD8466F5B033}" srcId="{93EA6D55-2CC7-4A57-B37D-30122C4876F3}" destId="{DCC3B6D2-91D0-4B6F-92DE-1AF942ED66F0}" srcOrd="2" destOrd="0" parTransId="{8555DA26-8B25-43F3-A57F-C61CD54DCF09}" sibTransId="{C690CF81-AE1A-4E9E-AE5F-97DA45BF9C71}"/>
    <dgm:cxn modelId="{F972D054-4D0A-49E7-8775-9423C62A3050}" type="presOf" srcId="{DCC3B6D2-91D0-4B6F-92DE-1AF942ED66F0}" destId="{59B8D35E-51B9-4054-9734-EC9A312F8139}" srcOrd="0" destOrd="0" presId="urn:microsoft.com/office/officeart/2005/8/layout/venn1"/>
    <dgm:cxn modelId="{E9EA8793-F0DC-443E-8EF9-38644D920CE0}" srcId="{93EA6D55-2CC7-4A57-B37D-30122C4876F3}" destId="{3DCE9404-9F67-4754-9D0B-2E546F6C925F}" srcOrd="4" destOrd="0" parTransId="{34419F91-438A-4F29-B907-4AB821AA0383}" sibTransId="{52536B03-5CF0-489B-914B-1B3A75DF288F}"/>
    <dgm:cxn modelId="{24E95A82-7D5C-4DE8-AFA7-63B122100B8C}" srcId="{93EA6D55-2CC7-4A57-B37D-30122C4876F3}" destId="{E91CA986-F067-4A7A-9EF4-314E4871ED4D}" srcOrd="3" destOrd="0" parTransId="{CBA07C4A-50D3-4F94-9E45-A582FFE13E0C}" sibTransId="{D13918D0-0D9D-4E9A-B301-5AA4DE9DC33F}"/>
    <dgm:cxn modelId="{4F8B9699-21E9-4EB8-B79E-156936A8927A}" srcId="{93EA6D55-2CC7-4A57-B37D-30122C4876F3}" destId="{6EC6DB48-4815-4686-BBAA-5BFD2BAEC7E6}" srcOrd="0" destOrd="0" parTransId="{04B5439F-2BFB-470D-A416-6A97C177F28B}" sibTransId="{4BC1B80A-2C99-4C5B-B5B1-3FF418B5604F}"/>
    <dgm:cxn modelId="{F28D1A54-4CF9-4E02-A4E1-B8CE13146504}" type="presOf" srcId="{3DCE9404-9F67-4754-9D0B-2E546F6C925F}" destId="{2D280B39-BD0C-44F7-8B4E-659196EA6C73}" srcOrd="0" destOrd="0" presId="urn:microsoft.com/office/officeart/2005/8/layout/venn1"/>
    <dgm:cxn modelId="{80C7E982-E7B8-4233-A251-46AE17565D6A}" srcId="{93EA6D55-2CC7-4A57-B37D-30122C4876F3}" destId="{FFE1CBBB-E742-4524-9E4B-D8CF48FDC56F}" srcOrd="5" destOrd="0" parTransId="{8426D173-3F8F-484E-BC23-2BCE2F9342D1}" sibTransId="{02FFFE81-67C3-4C29-9B89-23A79DA433E0}"/>
    <dgm:cxn modelId="{E05F1F07-14E9-4DAD-A657-B7DF48009A2F}" type="presOf" srcId="{E91CA986-F067-4A7A-9EF4-314E4871ED4D}" destId="{3E96E251-06EE-465C-BDC7-A7B2BE1BC1ED}" srcOrd="0" destOrd="0" presId="urn:microsoft.com/office/officeart/2005/8/layout/venn1"/>
    <dgm:cxn modelId="{E79057C3-C70D-454A-9A77-0126FFC1FA95}" srcId="{93EA6D55-2CC7-4A57-B37D-30122C4876F3}" destId="{DFFF7AF5-A4A1-4B1C-8114-025DCD4762EF}" srcOrd="6" destOrd="0" parTransId="{4D652BEF-22D7-40FF-B72B-9F9469D53BE7}" sibTransId="{F01F2A26-F155-42F0-B548-5F5929957A92}"/>
    <dgm:cxn modelId="{9E1B1BAF-0E0E-4142-BD9F-1CDE8C742117}" type="presOf" srcId="{FFE1CBBB-E742-4524-9E4B-D8CF48FDC56F}" destId="{D2F62EBE-2596-4472-868B-0031A1CD433B}" srcOrd="0" destOrd="0" presId="urn:microsoft.com/office/officeart/2005/8/layout/venn1"/>
    <dgm:cxn modelId="{2483D6BF-6D90-4679-88BB-BEDA68E78664}" type="presOf" srcId="{93EA6D55-2CC7-4A57-B37D-30122C4876F3}" destId="{8B7BD81E-F058-4EBB-B58E-95E4CCCAC3BE}" srcOrd="0" destOrd="0" presId="urn:microsoft.com/office/officeart/2005/8/layout/venn1"/>
    <dgm:cxn modelId="{8D184778-7516-45AE-9408-A1FBB0C31C34}" type="presParOf" srcId="{8B7BD81E-F058-4EBB-B58E-95E4CCCAC3BE}" destId="{F2451053-366E-4ECA-A15F-61F2E51C6D94}" srcOrd="0" destOrd="0" presId="urn:microsoft.com/office/officeart/2005/8/layout/venn1"/>
    <dgm:cxn modelId="{61D5F270-D182-4CBF-BEF6-A2CD4FB76167}" type="presParOf" srcId="{8B7BD81E-F058-4EBB-B58E-95E4CCCAC3BE}" destId="{4494369D-4B90-4766-8936-3F90AF383E5F}" srcOrd="1" destOrd="0" presId="urn:microsoft.com/office/officeart/2005/8/layout/venn1"/>
    <dgm:cxn modelId="{407DA1C6-D30C-4880-8EB0-C4FF7BD8329A}" type="presParOf" srcId="{8B7BD81E-F058-4EBB-B58E-95E4CCCAC3BE}" destId="{6C79FD11-38CB-4B0F-AC90-EE308510B0BF}" srcOrd="2" destOrd="0" presId="urn:microsoft.com/office/officeart/2005/8/layout/venn1"/>
    <dgm:cxn modelId="{BCF39072-9A3C-4836-A3B2-AF646DE2A8D3}" type="presParOf" srcId="{8B7BD81E-F058-4EBB-B58E-95E4CCCAC3BE}" destId="{B4E86A23-8658-41BE-B695-29394D073EEE}" srcOrd="3" destOrd="0" presId="urn:microsoft.com/office/officeart/2005/8/layout/venn1"/>
    <dgm:cxn modelId="{422E92A7-B5FB-4E7E-B6B7-318BAF59F49A}" type="presParOf" srcId="{8B7BD81E-F058-4EBB-B58E-95E4CCCAC3BE}" destId="{78B7402D-082D-46D5-8128-8CF9643C618E}" srcOrd="4" destOrd="0" presId="urn:microsoft.com/office/officeart/2005/8/layout/venn1"/>
    <dgm:cxn modelId="{A0E8F171-4273-4216-BDF3-B878854637CA}" type="presParOf" srcId="{8B7BD81E-F058-4EBB-B58E-95E4CCCAC3BE}" destId="{59B8D35E-51B9-4054-9734-EC9A312F8139}" srcOrd="5" destOrd="0" presId="urn:microsoft.com/office/officeart/2005/8/layout/venn1"/>
    <dgm:cxn modelId="{43100723-63E7-42C3-A0C9-E98B1EDBAD1D}" type="presParOf" srcId="{8B7BD81E-F058-4EBB-B58E-95E4CCCAC3BE}" destId="{7043E5DB-EEF5-4458-A509-5E3156D1623B}" srcOrd="6" destOrd="0" presId="urn:microsoft.com/office/officeart/2005/8/layout/venn1"/>
    <dgm:cxn modelId="{DEA061AC-3323-4F14-BB11-0798C572A677}" type="presParOf" srcId="{8B7BD81E-F058-4EBB-B58E-95E4CCCAC3BE}" destId="{3E96E251-06EE-465C-BDC7-A7B2BE1BC1ED}" srcOrd="7" destOrd="0" presId="urn:microsoft.com/office/officeart/2005/8/layout/venn1"/>
    <dgm:cxn modelId="{A42BB34C-2D75-4E47-BACF-47BB8B1F3A6B}" type="presParOf" srcId="{8B7BD81E-F058-4EBB-B58E-95E4CCCAC3BE}" destId="{7E6531FF-23D7-46AC-A22C-7B9334E4D5A5}" srcOrd="8" destOrd="0" presId="urn:microsoft.com/office/officeart/2005/8/layout/venn1"/>
    <dgm:cxn modelId="{5E70C179-A3A1-47AE-BC5A-6DB4369DC3A1}" type="presParOf" srcId="{8B7BD81E-F058-4EBB-B58E-95E4CCCAC3BE}" destId="{2D280B39-BD0C-44F7-8B4E-659196EA6C73}" srcOrd="9" destOrd="0" presId="urn:microsoft.com/office/officeart/2005/8/layout/venn1"/>
    <dgm:cxn modelId="{D9B53904-0088-464B-855D-C0BA44717BBF}" type="presParOf" srcId="{8B7BD81E-F058-4EBB-B58E-95E4CCCAC3BE}" destId="{9B8C8BE8-97BC-434B-B548-324B799B0935}" srcOrd="10" destOrd="0" presId="urn:microsoft.com/office/officeart/2005/8/layout/venn1"/>
    <dgm:cxn modelId="{59BA7781-CD3B-40A2-B5C2-1F808C7B353F}" type="presParOf" srcId="{8B7BD81E-F058-4EBB-B58E-95E4CCCAC3BE}" destId="{D2F62EBE-2596-4472-868B-0031A1CD433B}" srcOrd="11" destOrd="0" presId="urn:microsoft.com/office/officeart/2005/8/layout/venn1"/>
    <dgm:cxn modelId="{F77123EC-D615-40BF-94E3-187F6F8A6F4D}" type="presParOf" srcId="{8B7BD81E-F058-4EBB-B58E-95E4CCCAC3BE}" destId="{2EB58DFB-674F-4002-897F-C7B028BF9FBB}" srcOrd="12" destOrd="0" presId="urn:microsoft.com/office/officeart/2005/8/layout/venn1"/>
    <dgm:cxn modelId="{8B7C77CC-AD2E-442A-9169-0C2AF45695D9}" type="presParOf" srcId="{8B7BD81E-F058-4EBB-B58E-95E4CCCAC3BE}" destId="{EC27BD65-17F9-448E-83F6-50461F98B9CC}" srcOrd="1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110FBB-CA55-4BA1-81CC-BA4DF7163F0E}">
      <dsp:nvSpPr>
        <dsp:cNvPr id="0" name=""/>
        <dsp:cNvSpPr/>
      </dsp:nvSpPr>
      <dsp:spPr>
        <a:xfrm rot="1898308">
          <a:off x="4023644" y="4832621"/>
          <a:ext cx="2309699" cy="40517"/>
        </a:xfrm>
        <a:custGeom>
          <a:avLst/>
          <a:gdLst/>
          <a:ahLst/>
          <a:cxnLst/>
          <a:rect l="0" t="0" r="0" b="0"/>
          <a:pathLst>
            <a:path>
              <a:moveTo>
                <a:pt x="0" y="20258"/>
              </a:moveTo>
              <a:lnTo>
                <a:pt x="2309699" y="2025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9C1123-7B88-499F-BD37-32CD7C6520FB}">
      <dsp:nvSpPr>
        <dsp:cNvPr id="0" name=""/>
        <dsp:cNvSpPr/>
      </dsp:nvSpPr>
      <dsp:spPr>
        <a:xfrm rot="217800">
          <a:off x="4193476" y="3791734"/>
          <a:ext cx="1802669" cy="40517"/>
        </a:xfrm>
        <a:custGeom>
          <a:avLst/>
          <a:gdLst/>
          <a:ahLst/>
          <a:cxnLst/>
          <a:rect l="0" t="0" r="0" b="0"/>
          <a:pathLst>
            <a:path>
              <a:moveTo>
                <a:pt x="0" y="20258"/>
              </a:moveTo>
              <a:lnTo>
                <a:pt x="1802669" y="2025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F6B26B-AE9F-40A8-97F0-5A625FD2E351}">
      <dsp:nvSpPr>
        <dsp:cNvPr id="0" name=""/>
        <dsp:cNvSpPr/>
      </dsp:nvSpPr>
      <dsp:spPr>
        <a:xfrm rot="20183537">
          <a:off x="4105644" y="2860043"/>
          <a:ext cx="2142163" cy="40517"/>
        </a:xfrm>
        <a:custGeom>
          <a:avLst/>
          <a:gdLst/>
          <a:ahLst/>
          <a:cxnLst/>
          <a:rect l="0" t="0" r="0" b="0"/>
          <a:pathLst>
            <a:path>
              <a:moveTo>
                <a:pt x="0" y="20258"/>
              </a:moveTo>
              <a:lnTo>
                <a:pt x="2142163" y="2025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7B795D-8224-4F49-94FC-FE35CF73EC55}">
      <dsp:nvSpPr>
        <dsp:cNvPr id="0" name=""/>
        <dsp:cNvSpPr/>
      </dsp:nvSpPr>
      <dsp:spPr>
        <a:xfrm rot="11071142">
          <a:off x="2596962" y="3685491"/>
          <a:ext cx="1600810" cy="40517"/>
        </a:xfrm>
        <a:custGeom>
          <a:avLst/>
          <a:gdLst/>
          <a:ahLst/>
          <a:cxnLst/>
          <a:rect l="0" t="0" r="0" b="0"/>
          <a:pathLst>
            <a:path>
              <a:moveTo>
                <a:pt x="0" y="20258"/>
              </a:moveTo>
              <a:lnTo>
                <a:pt x="1600810" y="2025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9D57AE-8E46-421A-83D5-E04E620452D1}">
      <dsp:nvSpPr>
        <dsp:cNvPr id="0" name=""/>
        <dsp:cNvSpPr/>
      </dsp:nvSpPr>
      <dsp:spPr>
        <a:xfrm>
          <a:off x="2757919" y="2369301"/>
          <a:ext cx="2544278" cy="254427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5F4D37-4332-4369-9055-3BF66896F755}">
      <dsp:nvSpPr>
        <dsp:cNvPr id="0" name=""/>
        <dsp:cNvSpPr/>
      </dsp:nvSpPr>
      <dsp:spPr>
        <a:xfrm>
          <a:off x="2594429" y="2375225"/>
          <a:ext cx="2912156" cy="2764292"/>
        </a:xfrm>
        <a:prstGeom prst="ellipse">
          <a:avLst/>
        </a:prstGeom>
        <a:solidFill>
          <a:schemeClr val="accent3">
            <a:hueOff val="677650"/>
            <a:satOff val="25000"/>
            <a:lumOff val="-36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2017</a:t>
          </a:r>
          <a:r>
            <a:rPr lang="zh-CN" sz="1600" kern="1200" dirty="0" smtClean="0"/>
            <a:t>年工信部发布人工智能发展三年计划，要求</a:t>
          </a:r>
          <a:r>
            <a:rPr lang="zh-CN" sz="1600" kern="1200" dirty="0" smtClean="0">
              <a:solidFill>
                <a:srgbClr val="FF0000"/>
              </a:solidFill>
            </a:rPr>
            <a:t>多模态医学影像辅助诊断系统</a:t>
          </a:r>
          <a:r>
            <a:rPr lang="zh-CN" sz="1600" kern="1200" dirty="0" smtClean="0"/>
            <a:t>对</a:t>
          </a:r>
          <a:r>
            <a:rPr lang="zh-CN" sz="1600" kern="1200" dirty="0" smtClean="0">
              <a:solidFill>
                <a:srgbClr val="FF0000"/>
              </a:solidFill>
            </a:rPr>
            <a:t>典型疾病</a:t>
          </a:r>
          <a:r>
            <a:rPr lang="zh-CN" sz="1600" kern="1200" dirty="0" smtClean="0"/>
            <a:t>的检出率超过</a:t>
          </a:r>
          <a:r>
            <a:rPr lang="en-US" sz="1600" kern="1200" dirty="0" smtClean="0">
              <a:solidFill>
                <a:srgbClr val="FF0000"/>
              </a:solidFill>
            </a:rPr>
            <a:t>95%</a:t>
          </a:r>
          <a:r>
            <a:rPr lang="zh-CN" sz="1600" kern="1200" dirty="0" smtClean="0"/>
            <a:t>。</a:t>
          </a:r>
          <a:endParaRPr lang="zh-CN" sz="1600" kern="1200" dirty="0"/>
        </a:p>
      </dsp:txBody>
      <dsp:txXfrm>
        <a:off x="3020904" y="2780046"/>
        <a:ext cx="2059206" cy="1954650"/>
      </dsp:txXfrm>
    </dsp:sp>
    <dsp:sp modelId="{C25CA6C7-DDD4-40DC-9160-BA4ADAE4B51D}">
      <dsp:nvSpPr>
        <dsp:cNvPr id="0" name=""/>
        <dsp:cNvSpPr/>
      </dsp:nvSpPr>
      <dsp:spPr>
        <a:xfrm>
          <a:off x="6079353" y="1326611"/>
          <a:ext cx="1685666" cy="1581676"/>
        </a:xfrm>
        <a:prstGeom prst="ellipse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临床诊断</a:t>
          </a:r>
          <a:endParaRPr lang="zh-CN" altLang="en-US" sz="2000" kern="1200" dirty="0"/>
        </a:p>
      </dsp:txBody>
      <dsp:txXfrm>
        <a:off x="6326213" y="1558242"/>
        <a:ext cx="1191946" cy="1118414"/>
      </dsp:txXfrm>
    </dsp:sp>
    <dsp:sp modelId="{509A51EC-17B6-411F-8C43-D5F35FF74BB8}">
      <dsp:nvSpPr>
        <dsp:cNvPr id="0" name=""/>
        <dsp:cNvSpPr/>
      </dsp:nvSpPr>
      <dsp:spPr>
        <a:xfrm>
          <a:off x="5992163" y="2957202"/>
          <a:ext cx="2021083" cy="1951655"/>
        </a:xfrm>
        <a:prstGeom prst="ellipse">
          <a:avLst/>
        </a:prstGeom>
        <a:solidFill>
          <a:schemeClr val="accent3">
            <a:hueOff val="2032949"/>
            <a:satOff val="75000"/>
            <a:lumOff val="-110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病理学研究</a:t>
          </a:r>
          <a:endParaRPr lang="zh-CN" altLang="en-US" sz="2000" kern="1200" dirty="0"/>
        </a:p>
      </dsp:txBody>
      <dsp:txXfrm>
        <a:off x="6288144" y="3243015"/>
        <a:ext cx="1429121" cy="1380029"/>
      </dsp:txXfrm>
    </dsp:sp>
    <dsp:sp modelId="{F01F6BD8-887E-498F-8763-CD7342E7ABC5}">
      <dsp:nvSpPr>
        <dsp:cNvPr id="0" name=""/>
        <dsp:cNvSpPr/>
      </dsp:nvSpPr>
      <dsp:spPr>
        <a:xfrm>
          <a:off x="6027738" y="5034654"/>
          <a:ext cx="1793808" cy="1788159"/>
        </a:xfrm>
        <a:prstGeom prst="ellipse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辅助制定治疗方案</a:t>
          </a:r>
          <a:endParaRPr lang="zh-CN" altLang="en-US" sz="2000" kern="1200" dirty="0"/>
        </a:p>
      </dsp:txBody>
      <dsp:txXfrm>
        <a:off x="6290435" y="5296524"/>
        <a:ext cx="1268414" cy="12644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451053-366E-4ECA-A15F-61F2E51C6D94}">
      <dsp:nvSpPr>
        <dsp:cNvPr id="0" name=""/>
        <dsp:cNvSpPr/>
      </dsp:nvSpPr>
      <dsp:spPr>
        <a:xfrm>
          <a:off x="4900936" y="1308760"/>
          <a:ext cx="1676611" cy="1676816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494369D-4B90-4766-8936-3F90AF383E5F}">
      <dsp:nvSpPr>
        <dsp:cNvPr id="0" name=""/>
        <dsp:cNvSpPr/>
      </dsp:nvSpPr>
      <dsp:spPr>
        <a:xfrm>
          <a:off x="4778683" y="0"/>
          <a:ext cx="1921116" cy="102809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900" kern="1200" dirty="0" smtClean="0"/>
            <a:t>阈值分割法</a:t>
          </a:r>
          <a:endParaRPr lang="zh-CN" sz="1900" kern="1200" dirty="0"/>
        </a:p>
      </dsp:txBody>
      <dsp:txXfrm>
        <a:off x="4778683" y="0"/>
        <a:ext cx="1921116" cy="1028091"/>
      </dsp:txXfrm>
    </dsp:sp>
    <dsp:sp modelId="{6C79FD11-38CB-4B0F-AC90-EE308510B0BF}">
      <dsp:nvSpPr>
        <dsp:cNvPr id="0" name=""/>
        <dsp:cNvSpPr/>
      </dsp:nvSpPr>
      <dsp:spPr>
        <a:xfrm>
          <a:off x="5392742" y="1545221"/>
          <a:ext cx="1676611" cy="1676816"/>
        </a:xfrm>
        <a:prstGeom prst="ellipse">
          <a:avLst/>
        </a:prstGeom>
        <a:solidFill>
          <a:schemeClr val="accent3">
            <a:alpha val="50000"/>
            <a:hueOff val="451767"/>
            <a:satOff val="16667"/>
            <a:lumOff val="-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4E86A23-8658-41BE-B695-29394D073EEE}">
      <dsp:nvSpPr>
        <dsp:cNvPr id="0" name=""/>
        <dsp:cNvSpPr/>
      </dsp:nvSpPr>
      <dsp:spPr>
        <a:xfrm>
          <a:off x="7276135" y="976686"/>
          <a:ext cx="1816328" cy="113090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900" kern="1200" dirty="0" smtClean="0"/>
            <a:t>边缘检测法</a:t>
          </a:r>
          <a:endParaRPr lang="zh-CN" sz="1900" kern="1200" dirty="0"/>
        </a:p>
      </dsp:txBody>
      <dsp:txXfrm>
        <a:off x="7276135" y="976686"/>
        <a:ext cx="1816328" cy="1130900"/>
      </dsp:txXfrm>
    </dsp:sp>
    <dsp:sp modelId="{78B7402D-082D-46D5-8128-8CF9643C618E}">
      <dsp:nvSpPr>
        <dsp:cNvPr id="0" name=""/>
        <dsp:cNvSpPr/>
      </dsp:nvSpPr>
      <dsp:spPr>
        <a:xfrm>
          <a:off x="5513598" y="2077258"/>
          <a:ext cx="1676611" cy="1676816"/>
        </a:xfrm>
        <a:prstGeom prst="ellipse">
          <a:avLst/>
        </a:prstGeom>
        <a:solidFill>
          <a:schemeClr val="accent3">
            <a:alpha val="50000"/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9B8D35E-51B9-4054-9734-EC9A312F8139}">
      <dsp:nvSpPr>
        <dsp:cNvPr id="0" name=""/>
        <dsp:cNvSpPr/>
      </dsp:nvSpPr>
      <dsp:spPr>
        <a:xfrm>
          <a:off x="7450782" y="2416014"/>
          <a:ext cx="1781399" cy="120800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900" kern="1200" dirty="0" smtClean="0"/>
            <a:t>区域生长法和合并分割法</a:t>
          </a:r>
          <a:endParaRPr lang="zh-CN" sz="1900" kern="1200" dirty="0"/>
        </a:p>
      </dsp:txBody>
      <dsp:txXfrm>
        <a:off x="7450782" y="2416014"/>
        <a:ext cx="1781399" cy="1208007"/>
      </dsp:txXfrm>
    </dsp:sp>
    <dsp:sp modelId="{7043E5DB-EEF5-4458-A509-5E3156D1623B}">
      <dsp:nvSpPr>
        <dsp:cNvPr id="0" name=""/>
        <dsp:cNvSpPr/>
      </dsp:nvSpPr>
      <dsp:spPr>
        <a:xfrm>
          <a:off x="5173385" y="2503916"/>
          <a:ext cx="1676611" cy="1676816"/>
        </a:xfrm>
        <a:prstGeom prst="ellipse">
          <a:avLst/>
        </a:prstGeom>
        <a:solidFill>
          <a:schemeClr val="accent3">
            <a:alpha val="50000"/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E96E251-06EE-465C-BDC7-A7B2BE1BC1ED}">
      <dsp:nvSpPr>
        <dsp:cNvPr id="0" name=""/>
        <dsp:cNvSpPr/>
      </dsp:nvSpPr>
      <dsp:spPr>
        <a:xfrm>
          <a:off x="6682335" y="4035257"/>
          <a:ext cx="1921116" cy="110519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900" kern="1200" dirty="0" smtClean="0"/>
            <a:t>聚类分割法</a:t>
          </a:r>
          <a:endParaRPr lang="zh-CN" sz="1900" kern="1200" dirty="0"/>
        </a:p>
      </dsp:txBody>
      <dsp:txXfrm>
        <a:off x="6682335" y="4035257"/>
        <a:ext cx="1921116" cy="1105198"/>
      </dsp:txXfrm>
    </dsp:sp>
    <dsp:sp modelId="{7E6531FF-23D7-46AC-A22C-7B9334E4D5A5}">
      <dsp:nvSpPr>
        <dsp:cNvPr id="0" name=""/>
        <dsp:cNvSpPr/>
      </dsp:nvSpPr>
      <dsp:spPr>
        <a:xfrm>
          <a:off x="4628487" y="2503916"/>
          <a:ext cx="1676611" cy="1676816"/>
        </a:xfrm>
        <a:prstGeom prst="ellipse">
          <a:avLst/>
        </a:prstGeom>
        <a:solidFill>
          <a:schemeClr val="accent3">
            <a:alpha val="50000"/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D280B39-BD0C-44F7-8B4E-659196EA6C73}">
      <dsp:nvSpPr>
        <dsp:cNvPr id="0" name=""/>
        <dsp:cNvSpPr/>
      </dsp:nvSpPr>
      <dsp:spPr>
        <a:xfrm>
          <a:off x="2875031" y="4035257"/>
          <a:ext cx="1921116" cy="110519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900" kern="1200" dirty="0" smtClean="0"/>
            <a:t>基于图论的分割方法</a:t>
          </a:r>
          <a:endParaRPr lang="zh-CN" sz="1900" kern="1200" dirty="0"/>
        </a:p>
      </dsp:txBody>
      <dsp:txXfrm>
        <a:off x="2875031" y="4035257"/>
        <a:ext cx="1921116" cy="1105198"/>
      </dsp:txXfrm>
    </dsp:sp>
    <dsp:sp modelId="{9B8C8BE8-97BC-434B-B548-324B799B0935}">
      <dsp:nvSpPr>
        <dsp:cNvPr id="0" name=""/>
        <dsp:cNvSpPr/>
      </dsp:nvSpPr>
      <dsp:spPr>
        <a:xfrm>
          <a:off x="4288274" y="2077258"/>
          <a:ext cx="1676611" cy="1676816"/>
        </a:xfrm>
        <a:prstGeom prst="ellipse">
          <a:avLst/>
        </a:prstGeom>
        <a:solidFill>
          <a:schemeClr val="accent3">
            <a:alpha val="50000"/>
            <a:hueOff val="2258833"/>
            <a:satOff val="83333"/>
            <a:lumOff val="-1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2F62EBE-2596-4472-868B-0031A1CD433B}">
      <dsp:nvSpPr>
        <dsp:cNvPr id="0" name=""/>
        <dsp:cNvSpPr/>
      </dsp:nvSpPr>
      <dsp:spPr>
        <a:xfrm>
          <a:off x="2246302" y="2416014"/>
          <a:ext cx="1781399" cy="120800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900" kern="1200" dirty="0" smtClean="0"/>
            <a:t>基于活动轮廓模型的分割方法</a:t>
          </a:r>
          <a:endParaRPr lang="zh-CN" sz="1900" kern="1200" dirty="0"/>
        </a:p>
      </dsp:txBody>
      <dsp:txXfrm>
        <a:off x="2246302" y="2416014"/>
        <a:ext cx="1781399" cy="1208007"/>
      </dsp:txXfrm>
    </dsp:sp>
    <dsp:sp modelId="{2EB58DFB-674F-4002-897F-C7B028BF9FBB}">
      <dsp:nvSpPr>
        <dsp:cNvPr id="0" name=""/>
        <dsp:cNvSpPr/>
      </dsp:nvSpPr>
      <dsp:spPr>
        <a:xfrm>
          <a:off x="4409130" y="1545221"/>
          <a:ext cx="1676611" cy="1676816"/>
        </a:xfrm>
        <a:prstGeom prst="ellipse">
          <a:avLst/>
        </a:prstGeom>
        <a:solidFill>
          <a:schemeClr val="accent3">
            <a:alpha val="50000"/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EC27BD65-17F9-448E-83F6-50461F98B9CC}">
      <dsp:nvSpPr>
        <dsp:cNvPr id="0" name=""/>
        <dsp:cNvSpPr/>
      </dsp:nvSpPr>
      <dsp:spPr>
        <a:xfrm>
          <a:off x="2386019" y="976686"/>
          <a:ext cx="1816328" cy="113090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900" kern="1200" dirty="0" smtClean="0"/>
            <a:t>结合图割和集合活动轮廓模型的分割方法</a:t>
          </a:r>
          <a:endParaRPr lang="zh-CN" sz="1900" kern="1200" dirty="0"/>
        </a:p>
      </dsp:txBody>
      <dsp:txXfrm>
        <a:off x="2386019" y="976686"/>
        <a:ext cx="1816328" cy="11309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F0510-60BB-4584-9305-21B68E410E35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8B5FB8-E79D-4101-B7F6-7789BF944F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025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990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所谓深度贝叶斯是将深度学习与贝叶斯结合起来，利用深度学习参数化数据分布。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652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226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5096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360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6351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2799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8467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611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2572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600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429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994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226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医学图像分割对临床诊断和病理学的研究提供了可靠的依据，同时能够辅助医生作出更为准确的诊断。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186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随着医学影像技术的发展，能够获取的医学图像模态增多，同时有效地利用多模态医学图像数据成为了新的挑战。研究目的是充分利用互补信息，去除冗余信息，梳理冲突信息。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1620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777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根据图像的灰度信息，确定阈值，分割前景和背景。边缘检测是利用图像的不连续性，通过边缘信息分割。区域生长法力利用图像的区域类的相似性合成更大的区域实现分割。聚类分割法则是将分割问题看成模式识别问题，无监督聚类进行分割。这些研究主要集中于单模态医学图像，我们需要引入多模态的处理方法来处理多模态图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7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传统的单模态医学图像分割算法使用单模态图像信息，而我们考虑使用</a:t>
            </a:r>
            <a:r>
              <a:rPr lang="zh-CN" altLang="en-US" baseline="0" dirty="0" smtClean="0"/>
              <a:t>多模态信息提高分割准确度。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6978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0281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5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70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 smtClean="0"/>
              <a:t>LOGO&amp;PIC</a:t>
            </a:r>
            <a:r>
              <a:rPr kumimoji="1" lang="zh-CN" altLang="en-US" sz="1600" b="1" dirty="0" smtClean="0"/>
              <a:t> </a:t>
            </a:r>
            <a:r>
              <a:rPr kumimoji="1" lang="en-US" altLang="zh-CN" sz="1600" b="1" dirty="0" smtClean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443790" y="1304047"/>
            <a:ext cx="9432758" cy="4942749"/>
          </a:xfrm>
          <a:prstGeom prst="rect">
            <a:avLst/>
          </a:prstGeom>
          <a:blipFill>
            <a:blip r:embed="rId2"/>
            <a:srcRect/>
            <a:stretch>
              <a:fillRect b="-726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6" y="182449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kumimoji="1"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6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lang="zh-CN" altLang="en-US" sz="18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  <a:endParaRPr lang="zh-CN" altLang="en-US" sz="18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92" y="759875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70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7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3" y="759876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cs typeface="Segoe UI Light"/>
              </a:rPr>
              <a:t>Century Gothic</a:t>
            </a: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en-US" altLang="zh-CN" sz="1400" dirty="0" err="1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  <a:endParaRPr kumimoji="0" lang="zh-CN" altLang="en-US" sz="133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微软雅黑" charset="0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6" y="182449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kumimoji="1" lang="en-US" altLang="zh-CN" sz="1000" dirty="0" smtClean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8" y="4458725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70"/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 smtClean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  <a:endParaRPr kumimoji="1" lang="zh-CN" altLang="en-US" sz="1333" dirty="0">
              <a:solidFill>
                <a:srgbClr val="000000"/>
              </a:solidFill>
              <a:latin typeface="Century Gothic"/>
              <a:ea typeface="微软雅黑" charset="0"/>
            </a:endParaRP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62" r:id="rId2"/>
    <p:sldLayoutId id="2147483664" r:id="rId3"/>
    <p:sldLayoutId id="2147483663" r:id="rId4"/>
    <p:sldLayoutId id="2147483665" r:id="rId5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openxmlformats.org/officeDocument/2006/relationships/tags" Target="../tags/tag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.png"/><Relationship Id="rId4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notesSlide" Target="../notesSlides/notesSlide8.xml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95754" y="4402409"/>
            <a:ext cx="992879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开题报告</a:t>
            </a:r>
            <a:endParaRPr lang="en-US" altLang="zh-CN" sz="3600" b="1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200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基于深度贝叶斯学习的多模态医学图像分割</a:t>
            </a:r>
            <a:endParaRPr lang="en-US" altLang="zh-CN" sz="32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" y="3"/>
            <a:ext cx="12191999" cy="26246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785916" y="5624300"/>
            <a:ext cx="4620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：顾幸生教授、谷小婧副教授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ctr"/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胡敬玉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1947333" y="5487203"/>
            <a:ext cx="82804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431" y="568269"/>
            <a:ext cx="3383275" cy="327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-4959" y="108346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课题背景及意义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3815059" y="11805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alpha val="30000"/>
                  </a:schemeClr>
                </a:solidFill>
              </a:rPr>
              <a:t>03 </a:t>
            </a:r>
            <a:r>
              <a:rPr lang="zh-CN" altLang="en-US" dirty="0" smtClean="0">
                <a:solidFill>
                  <a:schemeClr val="bg1">
                    <a:alpha val="30000"/>
                  </a:schemeClr>
                </a:solidFill>
              </a:rPr>
              <a:t>研究内容</a:t>
            </a:r>
            <a:endParaRPr lang="zh-CN" altLang="en-US" dirty="0">
              <a:solidFill>
                <a:schemeClr val="bg1">
                  <a:alpha val="30000"/>
                </a:schemeClr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180366" y="107110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02 </a:t>
            </a:r>
            <a:r>
              <a:rPr lang="zh-CN" altLang="en-US" dirty="0">
                <a:solidFill>
                  <a:schemeClr val="bg1"/>
                </a:solidFill>
              </a:rPr>
              <a:t>文献综述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5338726" y="10711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alpha val="30000"/>
                  </a:schemeClr>
                </a:solidFill>
              </a:rPr>
              <a:t>04 </a:t>
            </a:r>
            <a:r>
              <a:rPr lang="zh-CN" altLang="en-US" dirty="0" smtClean="0">
                <a:solidFill>
                  <a:schemeClr val="bg1">
                    <a:alpha val="30000"/>
                  </a:schemeClr>
                </a:solidFill>
              </a:rPr>
              <a:t>技术路线</a:t>
            </a:r>
            <a:r>
              <a:rPr lang="en-US" altLang="zh-CN" dirty="0" smtClean="0">
                <a:solidFill>
                  <a:schemeClr val="bg1">
                    <a:alpha val="30000"/>
                  </a:schemeClr>
                </a:solidFill>
              </a:rPr>
              <a:t> </a:t>
            </a:r>
            <a:endParaRPr lang="zh-CN" altLang="en-US" dirty="0">
              <a:solidFill>
                <a:schemeClr val="bg1">
                  <a:alpha val="30000"/>
                </a:schemeClr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976298" y="106663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05 </a:t>
            </a:r>
            <a:r>
              <a:rPr lang="zh-CN" altLang="en-US" dirty="0" smtClean="0">
                <a:solidFill>
                  <a:schemeClr val="bg1">
                    <a:alpha val="30000"/>
                  </a:schemeClr>
                </a:solidFill>
              </a:rPr>
              <a:t>预期研究成果</a:t>
            </a:r>
            <a:endParaRPr lang="zh-CN" altLang="en-US" dirty="0">
              <a:solidFill>
                <a:schemeClr val="bg1">
                  <a:alpha val="30000"/>
                </a:schemeClr>
              </a:solidFill>
            </a:endParaRPr>
          </a:p>
        </p:txBody>
      </p:sp>
      <p:cxnSp>
        <p:nvCxnSpPr>
          <p:cNvPr id="30" name="直接连接符 29"/>
          <p:cNvCxnSpPr/>
          <p:nvPr/>
        </p:nvCxnSpPr>
        <p:spPr>
          <a:xfrm flipH="1">
            <a:off x="2049680" y="139322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3685262" y="139781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5233827" y="130215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6831442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8909716" y="115979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10661560" y="134551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9018879" y="106663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alpha val="30000"/>
                  </a:schemeClr>
                </a:solidFill>
              </a:rPr>
              <a:t>06 </a:t>
            </a:r>
            <a:r>
              <a:rPr lang="zh-CN" altLang="en-US" dirty="0" smtClean="0">
                <a:solidFill>
                  <a:schemeClr val="bg1">
                    <a:alpha val="30000"/>
                  </a:schemeClr>
                </a:solidFill>
              </a:rPr>
              <a:t>工作基础</a:t>
            </a:r>
            <a:endParaRPr lang="zh-CN" altLang="en-US" dirty="0">
              <a:solidFill>
                <a:schemeClr val="bg1">
                  <a:alpha val="30000"/>
                </a:schemeClr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0723325" y="94555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alpha val="30000"/>
                  </a:schemeClr>
                </a:solidFill>
              </a:rPr>
              <a:t>07 </a:t>
            </a:r>
            <a:r>
              <a:rPr lang="zh-CN" altLang="en-US" dirty="0" smtClean="0">
                <a:solidFill>
                  <a:schemeClr val="bg1">
                    <a:alpha val="30000"/>
                  </a:schemeClr>
                </a:solidFill>
              </a:rPr>
              <a:t>进度安排</a:t>
            </a:r>
            <a:endParaRPr lang="zh-CN" altLang="en-US" dirty="0">
              <a:solidFill>
                <a:schemeClr val="bg1">
                  <a:alpha val="30000"/>
                </a:scheme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58654" y="768701"/>
            <a:ext cx="3877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深度贝叶斯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17" name="Picture 4" descr="Image result for è´å¶æ¯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176" y="1230366"/>
            <a:ext cx="2444188" cy="324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1736292" y="2159494"/>
                <a:ext cx="7514713" cy="1117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CN" alt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sz="32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292" y="2159494"/>
                <a:ext cx="7514713" cy="11176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箭头连接符 18"/>
          <p:cNvCxnSpPr/>
          <p:nvPr/>
        </p:nvCxnSpPr>
        <p:spPr>
          <a:xfrm flipH="1">
            <a:off x="2420868" y="2061969"/>
            <a:ext cx="119156" cy="5251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4103337" y="1861520"/>
            <a:ext cx="13412" cy="4688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5481801" y="1898398"/>
            <a:ext cx="220182" cy="4320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825667" y="1583390"/>
            <a:ext cx="1545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后验分布</a:t>
            </a:r>
            <a:endParaRPr lang="zh-CN" altLang="en-US" sz="2400" dirty="0"/>
          </a:p>
        </p:txBody>
      </p:sp>
      <p:sp>
        <p:nvSpPr>
          <p:cNvPr id="23" name="文本框 22"/>
          <p:cNvSpPr txBox="1"/>
          <p:nvPr/>
        </p:nvSpPr>
        <p:spPr>
          <a:xfrm>
            <a:off x="3713024" y="1399855"/>
            <a:ext cx="1574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似然函数</a:t>
            </a:r>
            <a:endParaRPr lang="zh-CN" altLang="en-US" sz="2400" dirty="0"/>
          </a:p>
        </p:txBody>
      </p:sp>
      <p:sp>
        <p:nvSpPr>
          <p:cNvPr id="24" name="文本框 23"/>
          <p:cNvSpPr txBox="1"/>
          <p:nvPr/>
        </p:nvSpPr>
        <p:spPr>
          <a:xfrm>
            <a:off x="5493648" y="1468952"/>
            <a:ext cx="1430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先验分布</a:t>
            </a:r>
            <a:endParaRPr lang="zh-CN" alt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1315669" y="3758255"/>
            <a:ext cx="8046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用神经网络来参数化后验分布，用</a:t>
            </a:r>
            <a:r>
              <a:rPr lang="zh-CN" altLang="en-US" dirty="0" smtClean="0">
                <a:solidFill>
                  <a:srgbClr val="FF0000"/>
                </a:solidFill>
              </a:rPr>
              <a:t>变分推理</a:t>
            </a:r>
            <a:r>
              <a:rPr lang="zh-CN" altLang="en-US" dirty="0" smtClean="0"/>
              <a:t>和</a:t>
            </a:r>
            <a:r>
              <a:rPr lang="zh-CN" altLang="en-US" dirty="0" smtClean="0">
                <a:solidFill>
                  <a:srgbClr val="FF0000"/>
                </a:solidFill>
              </a:rPr>
              <a:t>蒙特卡洛</a:t>
            </a:r>
            <a:r>
              <a:rPr lang="zh-CN" altLang="en-US" dirty="0"/>
              <a:t>方法</a:t>
            </a:r>
            <a:r>
              <a:rPr lang="zh-CN" altLang="en-US" dirty="0" smtClean="0"/>
              <a:t>来求解后验分布。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02413" y="5030055"/>
            <a:ext cx="42809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深度置信网络</a:t>
            </a:r>
            <a:endParaRPr lang="en-US" altLang="zh-CN" sz="24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深度玻尔兹曼机</a:t>
            </a:r>
            <a:endParaRPr lang="en-US" altLang="zh-CN" sz="24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卷积神经网络与条件随机场</a:t>
            </a:r>
            <a:endParaRPr lang="en-US" altLang="zh-CN" sz="24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变分自编码器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93314" y="4540323"/>
            <a:ext cx="2202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</a:rPr>
              <a:t>深度贝叶斯模型：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cxnSp>
        <p:nvCxnSpPr>
          <p:cNvPr id="35" name="直接箭头连接符 34"/>
          <p:cNvCxnSpPr/>
          <p:nvPr/>
        </p:nvCxnSpPr>
        <p:spPr>
          <a:xfrm>
            <a:off x="5481801" y="4079250"/>
            <a:ext cx="11847" cy="6406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>
            <a:off x="6669034" y="4104454"/>
            <a:ext cx="1473844" cy="7458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4107480" y="4719947"/>
            <a:ext cx="3505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基于近似的方法，将非优化问题转化为优化为题。</a:t>
            </a:r>
            <a:endParaRPr lang="zh-CN" altLang="en-US" sz="2000" dirty="0"/>
          </a:p>
        </p:txBody>
      </p:sp>
      <p:sp>
        <p:nvSpPr>
          <p:cNvPr id="48" name="文本框 47"/>
          <p:cNvSpPr txBox="1"/>
          <p:nvPr/>
        </p:nvSpPr>
        <p:spPr>
          <a:xfrm>
            <a:off x="7980602" y="4850265"/>
            <a:ext cx="3505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基于采样估计的方法。</a:t>
            </a:r>
            <a:endParaRPr lang="zh-CN" alt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07608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23" grpId="0"/>
      <p:bldP spid="24" grpId="0"/>
      <p:bldP spid="5" grpId="0"/>
      <p:bldP spid="6" grpId="0"/>
      <p:bldP spid="10" grpId="0"/>
      <p:bldP spid="47" grpId="0"/>
      <p:bldP spid="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/>
          <p:cNvSpPr txBox="1"/>
          <p:nvPr/>
        </p:nvSpPr>
        <p:spPr>
          <a:xfrm>
            <a:off x="5560018" y="1797046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>
                <a:solidFill>
                  <a:schemeClr val="accent1">
                    <a:lumMod val="50000"/>
                    <a:alpha val="30000"/>
                  </a:schemeClr>
                </a:solidFill>
              </a:rPr>
              <a:t>04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grpSp>
        <p:nvGrpSpPr>
          <p:cNvPr id="54" name="组合 53"/>
          <p:cNvGrpSpPr/>
          <p:nvPr/>
        </p:nvGrpSpPr>
        <p:grpSpPr>
          <a:xfrm rot="21345802">
            <a:off x="5085177" y="1245333"/>
            <a:ext cx="1049867" cy="4725785"/>
            <a:chOff x="575734" y="1277082"/>
            <a:chExt cx="1049866" cy="4725785"/>
          </a:xfrm>
        </p:grpSpPr>
        <p:cxnSp>
          <p:nvCxnSpPr>
            <p:cNvPr id="55" name="直接连接符 54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56" name="矩形 55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10683970" y="1755141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>
                <a:solidFill>
                  <a:schemeClr val="accent1">
                    <a:lumMod val="50000"/>
                    <a:alpha val="30000"/>
                  </a:schemeClr>
                </a:solidFill>
              </a:rPr>
              <a:t>07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grpSp>
        <p:nvGrpSpPr>
          <p:cNvPr id="66" name="组合 65"/>
          <p:cNvGrpSpPr/>
          <p:nvPr/>
        </p:nvGrpSpPr>
        <p:grpSpPr>
          <a:xfrm rot="21345802">
            <a:off x="10209129" y="1203428"/>
            <a:ext cx="1049867" cy="4725785"/>
            <a:chOff x="575734" y="1277082"/>
            <a:chExt cx="1049866" cy="4725785"/>
          </a:xfrm>
        </p:grpSpPr>
        <p:cxnSp>
          <p:nvCxnSpPr>
            <p:cNvPr id="67" name="直接连接符 66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68" name="矩形 67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3807486" y="1766204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03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50" name="组合 49"/>
          <p:cNvGrpSpPr/>
          <p:nvPr/>
        </p:nvGrpSpPr>
        <p:grpSpPr>
          <a:xfrm rot="21345802">
            <a:off x="3332645" y="1214491"/>
            <a:ext cx="1049867" cy="4725785"/>
            <a:chOff x="575734" y="1277082"/>
            <a:chExt cx="1049866" cy="4725785"/>
          </a:xfrm>
        </p:grpSpPr>
        <p:cxnSp>
          <p:nvCxnSpPr>
            <p:cNvPr id="51" name="直接连接符 50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52" name="矩形 51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10580636" y="556737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进度安排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5438974" y="564317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技术路线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39286" y="1802728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01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 rot="21345802">
            <a:off x="-107494" y="1251013"/>
            <a:ext cx="1049867" cy="4725785"/>
            <a:chOff x="575734" y="1277082"/>
            <a:chExt cx="1049866" cy="4725785"/>
          </a:xfrm>
        </p:grpSpPr>
        <p:cxnSp>
          <p:nvCxnSpPr>
            <p:cNvPr id="8" name="直接连接符 7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1" name="矩形 1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78064" y="5645261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课题背景及意义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2121964" y="564317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文献综述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682485" y="56509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</a:rPr>
              <a:t>研究内容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166770" y="5595846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预期研究成果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8993715" y="559131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工作基础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2346688" y="1772152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02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 rot="21345802">
            <a:off x="1871847" y="1220439"/>
            <a:ext cx="1049867" cy="4725785"/>
            <a:chOff x="575734" y="1277082"/>
            <a:chExt cx="1049866" cy="4725785"/>
          </a:xfrm>
        </p:grpSpPr>
        <p:cxnSp>
          <p:nvCxnSpPr>
            <p:cNvPr id="44" name="直接连接符 43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45" name="矩形 44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7373874" y="1772152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>
                <a:solidFill>
                  <a:schemeClr val="accent1">
                    <a:lumMod val="50000"/>
                    <a:alpha val="30000"/>
                  </a:schemeClr>
                </a:solidFill>
              </a:rPr>
              <a:t>05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grpSp>
        <p:nvGrpSpPr>
          <p:cNvPr id="58" name="组合 57"/>
          <p:cNvGrpSpPr/>
          <p:nvPr/>
        </p:nvGrpSpPr>
        <p:grpSpPr>
          <a:xfrm rot="21345802">
            <a:off x="6899033" y="1220439"/>
            <a:ext cx="1049867" cy="4725785"/>
            <a:chOff x="575734" y="1277082"/>
            <a:chExt cx="1049866" cy="4725785"/>
          </a:xfrm>
        </p:grpSpPr>
        <p:cxnSp>
          <p:nvCxnSpPr>
            <p:cNvPr id="59" name="直接连接符 58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60" name="矩形 59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9090621" y="1749193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>
                <a:solidFill>
                  <a:schemeClr val="accent1">
                    <a:lumMod val="50000"/>
                    <a:alpha val="30000"/>
                  </a:schemeClr>
                </a:solidFill>
              </a:rPr>
              <a:t>06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grpSp>
        <p:nvGrpSpPr>
          <p:cNvPr id="62" name="组合 61"/>
          <p:cNvGrpSpPr/>
          <p:nvPr/>
        </p:nvGrpSpPr>
        <p:grpSpPr>
          <a:xfrm rot="21345802">
            <a:off x="8615780" y="1197480"/>
            <a:ext cx="1049867" cy="4725785"/>
            <a:chOff x="575734" y="1277082"/>
            <a:chExt cx="1049866" cy="4725785"/>
          </a:xfrm>
        </p:grpSpPr>
        <p:cxnSp>
          <p:nvCxnSpPr>
            <p:cNvPr id="63" name="直接连接符 62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64" name="矩形 63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9" name="矩形 38"/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-141775" y="4983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开题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 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基于深度贝叶斯学习的多模态医学图像分割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96611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-4959" y="108346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课题背景及意义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3815059" y="11805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03 </a:t>
            </a:r>
            <a:r>
              <a:rPr lang="zh-CN" altLang="en-US" dirty="0">
                <a:solidFill>
                  <a:schemeClr val="bg1"/>
                </a:solidFill>
              </a:rPr>
              <a:t>研究内容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2180366" y="107110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02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文献综述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5338726" y="10711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alpha val="30000"/>
                  </a:schemeClr>
                </a:solidFill>
              </a:rPr>
              <a:t>04 </a:t>
            </a:r>
            <a:r>
              <a:rPr lang="zh-CN" altLang="en-US" dirty="0" smtClean="0">
                <a:solidFill>
                  <a:schemeClr val="bg1">
                    <a:alpha val="30000"/>
                  </a:schemeClr>
                </a:solidFill>
              </a:rPr>
              <a:t>技术路线</a:t>
            </a:r>
            <a:r>
              <a:rPr lang="en-US" altLang="zh-CN" dirty="0" smtClean="0">
                <a:solidFill>
                  <a:schemeClr val="bg1">
                    <a:alpha val="30000"/>
                  </a:schemeClr>
                </a:solidFill>
              </a:rPr>
              <a:t> </a:t>
            </a:r>
            <a:endParaRPr lang="zh-CN" altLang="en-US" dirty="0">
              <a:solidFill>
                <a:schemeClr val="bg1">
                  <a:alpha val="30000"/>
                </a:schemeClr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976298" y="106663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05 </a:t>
            </a:r>
            <a:r>
              <a:rPr lang="zh-CN" altLang="en-US" dirty="0" smtClean="0">
                <a:solidFill>
                  <a:schemeClr val="bg1">
                    <a:alpha val="30000"/>
                  </a:schemeClr>
                </a:solidFill>
              </a:rPr>
              <a:t>预期研究成果</a:t>
            </a:r>
            <a:endParaRPr lang="zh-CN" altLang="en-US" dirty="0">
              <a:solidFill>
                <a:schemeClr val="bg1">
                  <a:alpha val="30000"/>
                </a:schemeClr>
              </a:solidFill>
            </a:endParaRPr>
          </a:p>
        </p:txBody>
      </p:sp>
      <p:cxnSp>
        <p:nvCxnSpPr>
          <p:cNvPr id="30" name="直接连接符 29"/>
          <p:cNvCxnSpPr/>
          <p:nvPr/>
        </p:nvCxnSpPr>
        <p:spPr>
          <a:xfrm flipH="1">
            <a:off x="2049680" y="139322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3685262" y="139781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5233827" y="130215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6831442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8909716" y="115979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10661560" y="134551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9018879" y="106663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alpha val="30000"/>
                  </a:schemeClr>
                </a:solidFill>
              </a:rPr>
              <a:t>06 </a:t>
            </a:r>
            <a:r>
              <a:rPr lang="zh-CN" altLang="en-US" dirty="0" smtClean="0">
                <a:solidFill>
                  <a:schemeClr val="bg1">
                    <a:alpha val="30000"/>
                  </a:schemeClr>
                </a:solidFill>
              </a:rPr>
              <a:t>工作基础</a:t>
            </a:r>
            <a:endParaRPr lang="zh-CN" altLang="en-US" dirty="0">
              <a:solidFill>
                <a:schemeClr val="bg1">
                  <a:alpha val="30000"/>
                </a:schemeClr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0723325" y="94555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alpha val="30000"/>
                  </a:schemeClr>
                </a:solidFill>
              </a:rPr>
              <a:t>07 </a:t>
            </a:r>
            <a:r>
              <a:rPr lang="zh-CN" altLang="en-US" dirty="0" smtClean="0">
                <a:solidFill>
                  <a:schemeClr val="bg1">
                    <a:alpha val="30000"/>
                  </a:schemeClr>
                </a:solidFill>
              </a:rPr>
              <a:t>进度安排</a:t>
            </a:r>
            <a:endParaRPr lang="zh-CN" altLang="en-US" dirty="0">
              <a:solidFill>
                <a:schemeClr val="bg1">
                  <a:alpha val="30000"/>
                </a:schemeClr>
              </a:solidFill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182434" y="1100301"/>
            <a:ext cx="9580451" cy="1373337"/>
            <a:chOff x="6240886" y="2263181"/>
            <a:chExt cx="12976699" cy="1868602"/>
          </a:xfrm>
        </p:grpSpPr>
        <p:grpSp>
          <p:nvGrpSpPr>
            <p:cNvPr id="43" name="组合 42"/>
            <p:cNvGrpSpPr/>
            <p:nvPr/>
          </p:nvGrpSpPr>
          <p:grpSpPr>
            <a:xfrm>
              <a:off x="6240886" y="2396143"/>
              <a:ext cx="755895" cy="653161"/>
              <a:chOff x="6245494" y="2591273"/>
              <a:chExt cx="755895" cy="653161"/>
            </a:xfrm>
          </p:grpSpPr>
          <p:sp>
            <p:nvSpPr>
              <p:cNvPr id="50" name="剪去单角的矩形 21"/>
              <p:cNvSpPr/>
              <p:nvPr/>
            </p:nvSpPr>
            <p:spPr>
              <a:xfrm>
                <a:off x="6245494" y="2591273"/>
                <a:ext cx="755895" cy="619218"/>
              </a:xfrm>
              <a:prstGeom prst="snip1Rect">
                <a:avLst/>
              </a:prstGeom>
              <a:solidFill>
                <a:srgbClr val="17375E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51" name="文本框 18"/>
              <p:cNvSpPr txBox="1"/>
              <p:nvPr/>
            </p:nvSpPr>
            <p:spPr>
              <a:xfrm>
                <a:off x="6343295" y="2616279"/>
                <a:ext cx="632271" cy="6281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+mj-lt"/>
                  </a:rPr>
                  <a:t>01</a:t>
                </a:r>
                <a:endParaRPr lang="zh-CN" altLang="en-US" sz="24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7229281" y="2263181"/>
              <a:ext cx="11988304" cy="1868602"/>
              <a:chOff x="6664151" y="2297839"/>
              <a:chExt cx="11988304" cy="1868602"/>
            </a:xfrm>
          </p:grpSpPr>
          <p:sp>
            <p:nvSpPr>
              <p:cNvPr id="45" name="TextBox 28"/>
              <p:cNvSpPr txBox="1"/>
              <p:nvPr/>
            </p:nvSpPr>
            <p:spPr>
              <a:xfrm>
                <a:off x="6729611" y="2297839"/>
                <a:ext cx="11922844" cy="813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800" b="1" dirty="0" smtClean="0">
                    <a:solidFill>
                      <a:srgbClr val="17375E"/>
                    </a:solidFill>
                    <a:latin typeface="+mn-ea"/>
                    <a:sym typeface="Arial" panose="020B0604020202020204" pitchFamily="34" charset="0"/>
                  </a:rPr>
                  <a:t>结合卷积神经网络与条件随机场的多模态医学图像分割</a:t>
                </a:r>
                <a:endParaRPr lang="en-GB" sz="2800" b="1" dirty="0">
                  <a:solidFill>
                    <a:srgbClr val="17375E"/>
                  </a:solidFill>
                  <a:latin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9" name="Rectangle 29"/>
              <p:cNvSpPr/>
              <p:nvPr/>
            </p:nvSpPr>
            <p:spPr>
              <a:xfrm>
                <a:off x="6664151" y="3203271"/>
                <a:ext cx="11680564" cy="96317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342900" indent="-342900">
                  <a:buAutoNum type="arabicParenBoth"/>
                </a:pPr>
                <a:r>
                  <a:rPr lang="zh-CN" altLang="zh-CN" sz="2000" dirty="0" smtClean="0"/>
                  <a:t>全</a:t>
                </a:r>
                <a:r>
                  <a:rPr lang="zh-CN" altLang="zh-CN" sz="2000" dirty="0"/>
                  <a:t>连接条件随机场作为卷积神经网络的后处理</a:t>
                </a:r>
                <a:r>
                  <a:rPr lang="zh-CN" altLang="zh-CN" sz="2000" dirty="0" smtClean="0"/>
                  <a:t>环节</a:t>
                </a:r>
                <a:endParaRPr lang="en-US" altLang="zh-CN" sz="2000" dirty="0" smtClean="0"/>
              </a:p>
              <a:p>
                <a:pPr marL="342900" indent="-342900">
                  <a:buAutoNum type="arabicParenBoth"/>
                </a:pPr>
                <a:r>
                  <a:rPr lang="zh-CN" altLang="zh-CN" sz="2000" dirty="0"/>
                  <a:t>增加条件独立性假设提高条件随机场</a:t>
                </a:r>
                <a:r>
                  <a:rPr lang="zh-CN" altLang="zh-CN" sz="2000" dirty="0" smtClean="0"/>
                  <a:t>推</a:t>
                </a:r>
                <a:r>
                  <a:rPr lang="zh-CN" altLang="en-US" sz="2000" dirty="0"/>
                  <a:t>理</a:t>
                </a:r>
                <a:r>
                  <a:rPr lang="zh-CN" altLang="zh-CN" sz="2000" dirty="0" smtClean="0"/>
                  <a:t>速度</a:t>
                </a:r>
                <a:endParaRPr lang="zh-CN" altLang="zh-CN" sz="2000" dirty="0"/>
              </a:p>
            </p:txBody>
          </p:sp>
        </p:grpSp>
      </p:grpSp>
      <p:grpSp>
        <p:nvGrpSpPr>
          <p:cNvPr id="52" name="组合 51"/>
          <p:cNvGrpSpPr/>
          <p:nvPr/>
        </p:nvGrpSpPr>
        <p:grpSpPr>
          <a:xfrm>
            <a:off x="1181441" y="2775572"/>
            <a:ext cx="9354244" cy="1533807"/>
            <a:chOff x="6239944" y="3516552"/>
            <a:chExt cx="8873086" cy="2086944"/>
          </a:xfrm>
        </p:grpSpPr>
        <p:grpSp>
          <p:nvGrpSpPr>
            <p:cNvPr id="53" name="组合 52"/>
            <p:cNvGrpSpPr/>
            <p:nvPr/>
          </p:nvGrpSpPr>
          <p:grpSpPr>
            <a:xfrm>
              <a:off x="6239944" y="3683442"/>
              <a:ext cx="682212" cy="628156"/>
              <a:chOff x="6244552" y="3527026"/>
              <a:chExt cx="682212" cy="628156"/>
            </a:xfrm>
          </p:grpSpPr>
          <p:sp>
            <p:nvSpPr>
              <p:cNvPr id="57" name="剪去单角的矩形 56"/>
              <p:cNvSpPr/>
              <p:nvPr/>
            </p:nvSpPr>
            <p:spPr>
              <a:xfrm>
                <a:off x="6245494" y="3531937"/>
                <a:ext cx="597849" cy="619218"/>
              </a:xfrm>
              <a:prstGeom prst="snip1Rect">
                <a:avLst/>
              </a:prstGeom>
              <a:solidFill>
                <a:srgbClr val="17375E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58" name="文本框 25"/>
              <p:cNvSpPr txBox="1"/>
              <p:nvPr/>
            </p:nvSpPr>
            <p:spPr>
              <a:xfrm>
                <a:off x="6244552" y="3527026"/>
                <a:ext cx="682212" cy="6281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chemeClr val="bg1"/>
                    </a:solidFill>
                    <a:latin typeface="+mj-lt"/>
                  </a:rPr>
                  <a:t>02</a:t>
                </a:r>
                <a:endParaRPr lang="zh-CN" altLang="en-US" sz="24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6922155" y="3516552"/>
              <a:ext cx="8190875" cy="2086944"/>
              <a:chOff x="6357025" y="2287048"/>
              <a:chExt cx="8190875" cy="2086944"/>
            </a:xfrm>
          </p:grpSpPr>
          <p:sp>
            <p:nvSpPr>
              <p:cNvPr id="55" name="TextBox 28"/>
              <p:cNvSpPr txBox="1"/>
              <p:nvPr/>
            </p:nvSpPr>
            <p:spPr>
              <a:xfrm>
                <a:off x="6367934" y="2287048"/>
                <a:ext cx="6987225" cy="8877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800" b="1" dirty="0" smtClean="0">
                    <a:solidFill>
                      <a:srgbClr val="17375E"/>
                    </a:solidFill>
                    <a:latin typeface="+mn-ea"/>
                    <a:sym typeface="Arial" panose="020B0604020202020204" pitchFamily="34" charset="0"/>
                  </a:rPr>
                  <a:t>基于自编码器表示学习的多模态医学图像分割</a:t>
                </a:r>
                <a:endParaRPr lang="en-GB" sz="2800" b="1" dirty="0">
                  <a:solidFill>
                    <a:srgbClr val="17375E"/>
                  </a:solidFill>
                  <a:latin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6" name="Rectangle 29"/>
              <p:cNvSpPr/>
              <p:nvPr/>
            </p:nvSpPr>
            <p:spPr>
              <a:xfrm>
                <a:off x="6357025" y="3159559"/>
                <a:ext cx="8190875" cy="121443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2000" dirty="0" smtClean="0">
                    <a:latin typeface="+mn-ea"/>
                    <a:cs typeface="Times New Roman" panose="02020603050405020304" pitchFamily="18" charset="0"/>
                    <a:sym typeface="Arial" panose="020B0604020202020204" pitchFamily="34" charset="0"/>
                  </a:rPr>
                  <a:t>利用自编码器的编码解码结构来表示多模态信息，</a:t>
                </a:r>
                <a:r>
                  <a:rPr lang="zh-CN" altLang="en-US" sz="2000" dirty="0">
                    <a:latin typeface="+mn-ea"/>
                    <a:cs typeface="Times New Roman" panose="02020603050405020304" pitchFamily="18" charset="0"/>
                    <a:sym typeface="Arial" panose="020B0604020202020204" pitchFamily="34" charset="0"/>
                  </a:rPr>
                  <a:t>改善</a:t>
                </a:r>
                <a:r>
                  <a:rPr lang="zh-CN" altLang="en-US" sz="2000" dirty="0" smtClean="0">
                    <a:latin typeface="+mn-ea"/>
                    <a:cs typeface="Times New Roman" panose="02020603050405020304" pitchFamily="18" charset="0"/>
                    <a:sym typeface="Arial" panose="020B0604020202020204" pitchFamily="34" charset="0"/>
                  </a:rPr>
                  <a:t>多模态冗余和冲突的问题。</a:t>
                </a:r>
                <a:endParaRPr lang="en-GB" altLang="zh-CN" sz="2000" dirty="0">
                  <a:latin typeface="+mn-ea"/>
                  <a:cs typeface="Times New Roman" panose="02020603050405020304" pitchFamily="18" charset="0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59" name="组合 58"/>
          <p:cNvGrpSpPr/>
          <p:nvPr/>
        </p:nvGrpSpPr>
        <p:grpSpPr>
          <a:xfrm>
            <a:off x="1230761" y="4583603"/>
            <a:ext cx="9290600" cy="1621155"/>
            <a:chOff x="6240886" y="4785452"/>
            <a:chExt cx="12426378" cy="2205794"/>
          </a:xfrm>
        </p:grpSpPr>
        <p:grpSp>
          <p:nvGrpSpPr>
            <p:cNvPr id="60" name="组合 59"/>
            <p:cNvGrpSpPr/>
            <p:nvPr/>
          </p:nvGrpSpPr>
          <p:grpSpPr>
            <a:xfrm>
              <a:off x="6240886" y="4970846"/>
              <a:ext cx="1009622" cy="628156"/>
              <a:chOff x="6245494" y="4466419"/>
              <a:chExt cx="1009622" cy="628156"/>
            </a:xfrm>
          </p:grpSpPr>
          <p:sp>
            <p:nvSpPr>
              <p:cNvPr id="64" name="剪去单角的矩形 27"/>
              <p:cNvSpPr/>
              <p:nvPr/>
            </p:nvSpPr>
            <p:spPr>
              <a:xfrm>
                <a:off x="6245494" y="4472600"/>
                <a:ext cx="755895" cy="619218"/>
              </a:xfrm>
              <a:prstGeom prst="snip1Rect">
                <a:avLst/>
              </a:prstGeom>
              <a:solidFill>
                <a:srgbClr val="17375E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65" name="文本框 32"/>
              <p:cNvSpPr txBox="1"/>
              <p:nvPr/>
            </p:nvSpPr>
            <p:spPr>
              <a:xfrm>
                <a:off x="6329292" y="4466419"/>
                <a:ext cx="925824" cy="6281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chemeClr val="bg1"/>
                    </a:solidFill>
                    <a:latin typeface="+mj-lt"/>
                  </a:rPr>
                  <a:t>0</a:t>
                </a:r>
                <a:r>
                  <a:rPr lang="en-US" altLang="zh-CN" sz="2400" b="1" dirty="0" smtClean="0">
                    <a:solidFill>
                      <a:schemeClr val="bg1"/>
                    </a:solidFill>
                    <a:latin typeface="+mj-lt"/>
                  </a:rPr>
                  <a:t>3</a:t>
                </a:r>
                <a:endParaRPr lang="zh-CN" altLang="en-US" sz="24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>
              <a:off x="7216894" y="4785452"/>
              <a:ext cx="11450370" cy="2205794"/>
              <a:chOff x="6651764" y="2291786"/>
              <a:chExt cx="11450370" cy="2205794"/>
            </a:xfrm>
          </p:grpSpPr>
          <p:sp>
            <p:nvSpPr>
              <p:cNvPr id="62" name="TextBox 28"/>
              <p:cNvSpPr txBox="1"/>
              <p:nvPr/>
            </p:nvSpPr>
            <p:spPr>
              <a:xfrm>
                <a:off x="6685377" y="2291786"/>
                <a:ext cx="8891809" cy="813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800" b="1" dirty="0" smtClean="0">
                    <a:solidFill>
                      <a:srgbClr val="17375E"/>
                    </a:solidFill>
                    <a:latin typeface="+mn-ea"/>
                    <a:sym typeface="Arial" panose="020B0604020202020204" pitchFamily="34" charset="0"/>
                  </a:rPr>
                  <a:t>基于变分自编码器的多模态医学图像分割</a:t>
                </a:r>
                <a:endParaRPr lang="en-GB" sz="2800" b="1" dirty="0">
                  <a:solidFill>
                    <a:srgbClr val="17375E"/>
                  </a:solidFill>
                  <a:latin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3" name="Rectangle 29"/>
              <p:cNvSpPr/>
              <p:nvPr/>
            </p:nvSpPr>
            <p:spPr>
              <a:xfrm>
                <a:off x="6651764" y="3283146"/>
                <a:ext cx="11450370" cy="121443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Arial" panose="020B0604020202020204" pitchFamily="34" charset="0"/>
                  </a:rPr>
                  <a:t>不同于自编码器，变分自编码器通过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Arial" panose="020B0604020202020204" pitchFamily="34" charset="0"/>
                  </a:rPr>
                  <a:t>变分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Arial" panose="020B0604020202020204" pitchFamily="34" charset="0"/>
                  </a:rPr>
                  <a:t>推理的方法来近似输入数据分布。研究在出现模态缺失的情况下，变分自编码器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Arial" panose="020B0604020202020204" pitchFamily="34" charset="0"/>
                  </a:rPr>
                  <a:t>在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Arial" panose="020B0604020202020204" pitchFamily="34" charset="0"/>
                  </a:rPr>
                  <a:t>医学图像分割的表现。</a:t>
                </a:r>
                <a:endPara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  <a:sym typeface="Arial" panose="020B0604020202020204" pitchFamily="34" charset="0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225171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/>
          <p:cNvSpPr txBox="1"/>
          <p:nvPr/>
        </p:nvSpPr>
        <p:spPr>
          <a:xfrm>
            <a:off x="5560018" y="1797046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04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54" name="组合 53"/>
          <p:cNvGrpSpPr/>
          <p:nvPr/>
        </p:nvGrpSpPr>
        <p:grpSpPr>
          <a:xfrm rot="21345802">
            <a:off x="5085177" y="1245333"/>
            <a:ext cx="1049867" cy="4725785"/>
            <a:chOff x="575734" y="1277082"/>
            <a:chExt cx="1049866" cy="4725785"/>
          </a:xfrm>
        </p:grpSpPr>
        <p:cxnSp>
          <p:nvCxnSpPr>
            <p:cNvPr id="55" name="直接连接符 54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56" name="矩形 55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10683970" y="1755141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>
                <a:solidFill>
                  <a:schemeClr val="accent1">
                    <a:lumMod val="50000"/>
                    <a:alpha val="30000"/>
                  </a:schemeClr>
                </a:solidFill>
              </a:rPr>
              <a:t>07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grpSp>
        <p:nvGrpSpPr>
          <p:cNvPr id="66" name="组合 65"/>
          <p:cNvGrpSpPr/>
          <p:nvPr/>
        </p:nvGrpSpPr>
        <p:grpSpPr>
          <a:xfrm rot="21345802">
            <a:off x="10209129" y="1203428"/>
            <a:ext cx="1049867" cy="4725785"/>
            <a:chOff x="575734" y="1277082"/>
            <a:chExt cx="1049866" cy="4725785"/>
          </a:xfrm>
        </p:grpSpPr>
        <p:cxnSp>
          <p:nvCxnSpPr>
            <p:cNvPr id="67" name="直接连接符 66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68" name="矩形 67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3807486" y="1766204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03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grpSp>
        <p:nvGrpSpPr>
          <p:cNvPr id="50" name="组合 49"/>
          <p:cNvGrpSpPr/>
          <p:nvPr/>
        </p:nvGrpSpPr>
        <p:grpSpPr>
          <a:xfrm rot="21345802">
            <a:off x="3332645" y="1214491"/>
            <a:ext cx="1049867" cy="4725785"/>
            <a:chOff x="575734" y="1277082"/>
            <a:chExt cx="1049866" cy="4725785"/>
          </a:xfrm>
        </p:grpSpPr>
        <p:cxnSp>
          <p:nvCxnSpPr>
            <p:cNvPr id="51" name="直接连接符 50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52" name="矩形 51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10580636" y="556737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进度安排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5438974" y="564317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</a:rPr>
              <a:t>技术路线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39286" y="1802728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01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 rot="21345802">
            <a:off x="-107494" y="1251013"/>
            <a:ext cx="1049867" cy="4725785"/>
            <a:chOff x="575734" y="1277082"/>
            <a:chExt cx="1049866" cy="4725785"/>
          </a:xfrm>
        </p:grpSpPr>
        <p:cxnSp>
          <p:nvCxnSpPr>
            <p:cNvPr id="8" name="直接连接符 7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1" name="矩形 1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78064" y="5645261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课题背景及意义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2121964" y="564317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文献综述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682485" y="56509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研究内容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166770" y="5595846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预期研究成果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8993715" y="559131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工作基础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2346688" y="1772152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02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 rot="21345802">
            <a:off x="1871847" y="1220439"/>
            <a:ext cx="1049867" cy="4725785"/>
            <a:chOff x="575734" y="1277082"/>
            <a:chExt cx="1049866" cy="4725785"/>
          </a:xfrm>
        </p:grpSpPr>
        <p:cxnSp>
          <p:nvCxnSpPr>
            <p:cNvPr id="44" name="直接连接符 43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45" name="矩形 44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7373874" y="1772152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>
                <a:solidFill>
                  <a:schemeClr val="accent1">
                    <a:lumMod val="50000"/>
                    <a:alpha val="30000"/>
                  </a:schemeClr>
                </a:solidFill>
              </a:rPr>
              <a:t>05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grpSp>
        <p:nvGrpSpPr>
          <p:cNvPr id="58" name="组合 57"/>
          <p:cNvGrpSpPr/>
          <p:nvPr/>
        </p:nvGrpSpPr>
        <p:grpSpPr>
          <a:xfrm rot="21345802">
            <a:off x="6899033" y="1220439"/>
            <a:ext cx="1049867" cy="4725785"/>
            <a:chOff x="575734" y="1277082"/>
            <a:chExt cx="1049866" cy="4725785"/>
          </a:xfrm>
        </p:grpSpPr>
        <p:cxnSp>
          <p:nvCxnSpPr>
            <p:cNvPr id="59" name="直接连接符 58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60" name="矩形 59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9090621" y="1749193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>
                <a:solidFill>
                  <a:schemeClr val="accent1">
                    <a:lumMod val="50000"/>
                    <a:alpha val="30000"/>
                  </a:schemeClr>
                </a:solidFill>
              </a:rPr>
              <a:t>06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grpSp>
        <p:nvGrpSpPr>
          <p:cNvPr id="62" name="组合 61"/>
          <p:cNvGrpSpPr/>
          <p:nvPr/>
        </p:nvGrpSpPr>
        <p:grpSpPr>
          <a:xfrm rot="21345802">
            <a:off x="8615780" y="1197480"/>
            <a:ext cx="1049867" cy="4725785"/>
            <a:chOff x="575734" y="1277082"/>
            <a:chExt cx="1049866" cy="4725785"/>
          </a:xfrm>
        </p:grpSpPr>
        <p:cxnSp>
          <p:nvCxnSpPr>
            <p:cNvPr id="63" name="直接连接符 62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64" name="矩形 63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9" name="矩形 38"/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-141775" y="4983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开题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 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基于深度贝叶斯学习的多模态医学图像分割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52203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-4959" y="108346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课题背景及意义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3815059" y="11805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03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研究内容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2180366" y="107110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02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文献综述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5338726" y="10711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技术路线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976298" y="106663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05 </a:t>
            </a:r>
            <a:r>
              <a:rPr lang="zh-CN" altLang="en-US" dirty="0" smtClean="0">
                <a:solidFill>
                  <a:schemeClr val="bg1">
                    <a:alpha val="30000"/>
                  </a:schemeClr>
                </a:solidFill>
              </a:rPr>
              <a:t>预期研究成果</a:t>
            </a:r>
            <a:endParaRPr lang="zh-CN" altLang="en-US" dirty="0">
              <a:solidFill>
                <a:schemeClr val="bg1">
                  <a:alpha val="30000"/>
                </a:schemeClr>
              </a:solidFill>
            </a:endParaRPr>
          </a:p>
        </p:txBody>
      </p:sp>
      <p:cxnSp>
        <p:nvCxnSpPr>
          <p:cNvPr id="30" name="直接连接符 29"/>
          <p:cNvCxnSpPr/>
          <p:nvPr/>
        </p:nvCxnSpPr>
        <p:spPr>
          <a:xfrm flipH="1">
            <a:off x="2049680" y="139322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3685262" y="139781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5233827" y="130215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6831442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8909716" y="115979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10661560" y="134551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9018879" y="106663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alpha val="30000"/>
                  </a:schemeClr>
                </a:solidFill>
              </a:rPr>
              <a:t>06 </a:t>
            </a:r>
            <a:r>
              <a:rPr lang="zh-CN" altLang="en-US" dirty="0" smtClean="0">
                <a:solidFill>
                  <a:schemeClr val="bg1">
                    <a:alpha val="30000"/>
                  </a:schemeClr>
                </a:solidFill>
              </a:rPr>
              <a:t>工作基础</a:t>
            </a:r>
            <a:endParaRPr lang="zh-CN" altLang="en-US" dirty="0">
              <a:solidFill>
                <a:schemeClr val="bg1">
                  <a:alpha val="30000"/>
                </a:schemeClr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0723325" y="94555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alpha val="30000"/>
                  </a:schemeClr>
                </a:solidFill>
              </a:rPr>
              <a:t>07 </a:t>
            </a:r>
            <a:r>
              <a:rPr lang="zh-CN" altLang="en-US" dirty="0" smtClean="0">
                <a:solidFill>
                  <a:schemeClr val="bg1">
                    <a:alpha val="30000"/>
                  </a:schemeClr>
                </a:solidFill>
              </a:rPr>
              <a:t>进度安排</a:t>
            </a:r>
            <a:endParaRPr lang="zh-CN" altLang="en-US" dirty="0">
              <a:solidFill>
                <a:schemeClr val="bg1">
                  <a:alpha val="30000"/>
                </a:schemeClr>
              </a:solidFill>
            </a:endParaRPr>
          </a:p>
        </p:txBody>
      </p:sp>
      <p:pic>
        <p:nvPicPr>
          <p:cNvPr id="1026" name="Picture 2" descr="https://ensiwiki.ensimag.fr/images/9/9f/CNNExamp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38" y="3784973"/>
            <a:ext cx="5007788" cy="202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/>
          <p:cNvSpPr txBox="1"/>
          <p:nvPr/>
        </p:nvSpPr>
        <p:spPr>
          <a:xfrm>
            <a:off x="258654" y="768701"/>
            <a:ext cx="3877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卷积神经网络与条件随机场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11059" y="1831354"/>
            <a:ext cx="31225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卷积层</a:t>
            </a:r>
            <a:endParaRPr lang="en-US" altLang="zh-CN" sz="24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dirty="0"/>
              <a:t>池</a:t>
            </a:r>
            <a:r>
              <a:rPr lang="zh-CN" altLang="en-US" sz="2400" dirty="0" smtClean="0"/>
              <a:t>化层</a:t>
            </a:r>
            <a:endParaRPr lang="en-US" altLang="zh-CN" sz="24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激活函数</a:t>
            </a:r>
            <a:endParaRPr lang="en-US" altLang="zh-CN" sz="24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损失函数</a:t>
            </a:r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106873" y="2230857"/>
            <a:ext cx="13695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卷积</a:t>
            </a:r>
            <a:r>
              <a:rPr lang="zh-CN" altLang="en-US" sz="2000" dirty="0" smtClean="0">
                <a:solidFill>
                  <a:srgbClr val="FF0000"/>
                </a:solidFill>
              </a:rPr>
              <a:t>神经网络组成：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852CB31-3EEA-443F-A94C-A5BB848B0A73}"/>
                  </a:ext>
                </a:extLst>
              </p:cNvPr>
              <p:cNvSpPr/>
              <p:nvPr/>
            </p:nvSpPr>
            <p:spPr>
              <a:xfrm>
                <a:off x="5291015" y="4439114"/>
                <a:ext cx="7259217" cy="8082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̃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acc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den>
                      </m:f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</m:d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852CB31-3EEA-443F-A94C-A5BB848B0A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015" y="4439114"/>
                <a:ext cx="7259217" cy="8082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>
            <a:extLst>
              <a:ext uri="{FF2B5EF4-FFF2-40B4-BE49-F238E27FC236}">
                <a16:creationId xmlns:a16="http://schemas.microsoft.com/office/drawing/2014/main" id="{76D5FBC6-BD5D-4838-B0C9-6A096CCB4B48}"/>
              </a:ext>
            </a:extLst>
          </p:cNvPr>
          <p:cNvSpPr/>
          <p:nvPr/>
        </p:nvSpPr>
        <p:spPr>
          <a:xfrm>
            <a:off x="9064466" y="4611935"/>
            <a:ext cx="820317" cy="32917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16D7F63-4267-4562-B815-864ADB6ACA7F}"/>
              </a:ext>
            </a:extLst>
          </p:cNvPr>
          <p:cNvSpPr/>
          <p:nvPr/>
        </p:nvSpPr>
        <p:spPr>
          <a:xfrm>
            <a:off x="10646783" y="4611935"/>
            <a:ext cx="1181100" cy="32917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右 17">
            <a:extLst>
              <a:ext uri="{FF2B5EF4-FFF2-40B4-BE49-F238E27FC236}">
                <a16:creationId xmlns:a16="http://schemas.microsoft.com/office/drawing/2014/main" id="{0408B178-8348-4DC8-B68B-F35FB31991CB}"/>
              </a:ext>
            </a:extLst>
          </p:cNvPr>
          <p:cNvSpPr/>
          <p:nvPr/>
        </p:nvSpPr>
        <p:spPr>
          <a:xfrm rot="5400000">
            <a:off x="9310034" y="5037451"/>
            <a:ext cx="329177" cy="195987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右 21">
            <a:extLst>
              <a:ext uri="{FF2B5EF4-FFF2-40B4-BE49-F238E27FC236}">
                <a16:creationId xmlns:a16="http://schemas.microsoft.com/office/drawing/2014/main" id="{CD8F4714-EA35-47C6-9868-C19B29A1781C}"/>
              </a:ext>
            </a:extLst>
          </p:cNvPr>
          <p:cNvSpPr/>
          <p:nvPr/>
        </p:nvSpPr>
        <p:spPr>
          <a:xfrm rot="5400000">
            <a:off x="11354734" y="5037451"/>
            <a:ext cx="329177" cy="195987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DA254E6-DB6E-4796-BE9C-E7806BAED09F}"/>
              </a:ext>
            </a:extLst>
          </p:cNvPr>
          <p:cNvSpPr/>
          <p:nvPr/>
        </p:nvSpPr>
        <p:spPr>
          <a:xfrm>
            <a:off x="8920624" y="5324195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一元势能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3BF08B4-326D-42BB-A946-005010C256E6}"/>
              </a:ext>
            </a:extLst>
          </p:cNvPr>
          <p:cNvSpPr/>
          <p:nvPr/>
        </p:nvSpPr>
        <p:spPr>
          <a:xfrm>
            <a:off x="11016620" y="5324195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二元势能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768028" y="2230857"/>
            <a:ext cx="19651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条件随机场：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81920" y="2961844"/>
            <a:ext cx="57675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    条件随机场建立图像像素级的条件概率，</a:t>
            </a:r>
            <a:r>
              <a:rPr lang="zh-CN" altLang="en-US" sz="2400" dirty="0" smtClean="0">
                <a:solidFill>
                  <a:srgbClr val="FF0000"/>
                </a:solidFill>
              </a:rPr>
              <a:t>一元势能</a:t>
            </a:r>
            <a:r>
              <a:rPr lang="zh-CN" altLang="en-US" sz="2400" dirty="0" smtClean="0"/>
              <a:t>考虑的是</a:t>
            </a:r>
            <a:r>
              <a:rPr lang="zh-CN" altLang="en-US" sz="2400" dirty="0" smtClean="0">
                <a:solidFill>
                  <a:srgbClr val="FF0000"/>
                </a:solidFill>
              </a:rPr>
              <a:t>像素的类别信息</a:t>
            </a:r>
            <a:r>
              <a:rPr lang="zh-CN" altLang="en-US" sz="2400" dirty="0" smtClean="0"/>
              <a:t>，</a:t>
            </a:r>
            <a:r>
              <a:rPr lang="zh-CN" altLang="en-US" sz="2400" dirty="0" smtClean="0">
                <a:solidFill>
                  <a:srgbClr val="FF0000"/>
                </a:solidFill>
              </a:rPr>
              <a:t>二元势能</a:t>
            </a:r>
            <a:r>
              <a:rPr lang="zh-CN" altLang="en-US" sz="2400" dirty="0" smtClean="0"/>
              <a:t>度量</a:t>
            </a:r>
            <a:r>
              <a:rPr lang="zh-CN" altLang="en-US" sz="2400" dirty="0" smtClean="0">
                <a:solidFill>
                  <a:srgbClr val="FF0000"/>
                </a:solidFill>
              </a:rPr>
              <a:t>像素间的关系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88803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20" grpId="0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976298" y="2529190"/>
            <a:ext cx="4882675" cy="283074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-4959" y="108346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课题背景及意义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3815059" y="11805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03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研究内容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2180366" y="107110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02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文献综述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5338726" y="10711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技术路线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976298" y="106663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05 </a:t>
            </a:r>
            <a:r>
              <a:rPr lang="zh-CN" altLang="en-US" dirty="0" smtClean="0">
                <a:solidFill>
                  <a:schemeClr val="bg1">
                    <a:alpha val="30000"/>
                  </a:schemeClr>
                </a:solidFill>
              </a:rPr>
              <a:t>预期研究成果</a:t>
            </a:r>
            <a:endParaRPr lang="zh-CN" altLang="en-US" dirty="0">
              <a:solidFill>
                <a:schemeClr val="bg1">
                  <a:alpha val="30000"/>
                </a:schemeClr>
              </a:solidFill>
            </a:endParaRPr>
          </a:p>
        </p:txBody>
      </p:sp>
      <p:cxnSp>
        <p:nvCxnSpPr>
          <p:cNvPr id="30" name="直接连接符 29"/>
          <p:cNvCxnSpPr/>
          <p:nvPr/>
        </p:nvCxnSpPr>
        <p:spPr>
          <a:xfrm flipH="1">
            <a:off x="2049680" y="139322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3685262" y="139781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5233827" y="130215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6831442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8909716" y="115979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10661560" y="134551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9018879" y="106663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alpha val="30000"/>
                  </a:schemeClr>
                </a:solidFill>
              </a:rPr>
              <a:t>06 </a:t>
            </a:r>
            <a:r>
              <a:rPr lang="zh-CN" altLang="en-US" dirty="0" smtClean="0">
                <a:solidFill>
                  <a:schemeClr val="bg1">
                    <a:alpha val="30000"/>
                  </a:schemeClr>
                </a:solidFill>
              </a:rPr>
              <a:t>工作基础</a:t>
            </a:r>
            <a:endParaRPr lang="zh-CN" altLang="en-US" dirty="0">
              <a:solidFill>
                <a:schemeClr val="bg1">
                  <a:alpha val="30000"/>
                </a:schemeClr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0723325" y="94555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alpha val="30000"/>
                  </a:schemeClr>
                </a:solidFill>
              </a:rPr>
              <a:t>07 </a:t>
            </a:r>
            <a:r>
              <a:rPr lang="zh-CN" altLang="en-US" dirty="0" smtClean="0">
                <a:solidFill>
                  <a:schemeClr val="bg1">
                    <a:alpha val="30000"/>
                  </a:schemeClr>
                </a:solidFill>
              </a:rPr>
              <a:t>进度安排</a:t>
            </a:r>
            <a:endParaRPr lang="zh-CN" altLang="en-US" dirty="0">
              <a:solidFill>
                <a:schemeClr val="bg1">
                  <a:alpha val="3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58654" y="768701"/>
            <a:ext cx="3877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自编码器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7974563"/>
              </p:ext>
            </p:extLst>
          </p:nvPr>
        </p:nvGraphicFramePr>
        <p:xfrm>
          <a:off x="7400368" y="2633083"/>
          <a:ext cx="4406630" cy="2726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5" name="Visio" r:id="rId5" imgW="7858057" imgH="4867185" progId="Visio.Drawing.15">
                  <p:embed/>
                </p:oleObj>
              </mc:Choice>
              <mc:Fallback>
                <p:oleObj name="Visio" r:id="rId5" imgW="7858057" imgH="4867185" progId="Visio.Drawing.15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00368" y="2633083"/>
                        <a:ext cx="4406630" cy="27268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758758" y="2762655"/>
                <a:ext cx="5496128" cy="19831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>
                    <a:latin typeface="+mn-ea"/>
                  </a:rPr>
                  <a:t>    自编码器通常有三个部分：</a:t>
                </a:r>
                <a:r>
                  <a:rPr lang="zh-CN" altLang="en-US" sz="2400" dirty="0" smtClean="0">
                    <a:solidFill>
                      <a:srgbClr val="FF0000"/>
                    </a:solidFill>
                    <a:latin typeface="+mn-ea"/>
                  </a:rPr>
                  <a:t>输入层、隐藏层、输出层</a:t>
                </a:r>
                <a:r>
                  <a:rPr lang="zh-CN" altLang="en-US" sz="2400" dirty="0" smtClean="0">
                    <a:latin typeface="+mn-ea"/>
                  </a:rPr>
                  <a:t>。自编码器的工作可以看成两个过程一个是</a:t>
                </a:r>
                <a:r>
                  <a:rPr lang="zh-CN" altLang="en-US" sz="2400" dirty="0" smtClean="0">
                    <a:solidFill>
                      <a:srgbClr val="FF0000"/>
                    </a:solidFill>
                    <a:latin typeface="+mn-ea"/>
                  </a:rPr>
                  <a:t>编码</a:t>
                </a:r>
                <a:r>
                  <a:rPr lang="en-US" altLang="zh-CN" sz="2400" dirty="0" smtClean="0">
                    <a:solidFill>
                      <a:srgbClr val="FF0000"/>
                    </a:solidFill>
                    <a:latin typeface="+mn-ea"/>
                  </a:rPr>
                  <a:t>——</a:t>
                </a:r>
                <a:r>
                  <a:rPr lang="zh-CN" altLang="en-US" sz="2400" dirty="0" smtClean="0">
                    <a:solidFill>
                      <a:srgbClr val="FF0000"/>
                    </a:solidFill>
                    <a:latin typeface="+mn-ea"/>
                  </a:rPr>
                  <a:t>输入层</a:t>
                </a:r>
                <a:r>
                  <a:rPr lang="en-US" altLang="zh-CN" sz="2400" dirty="0" smtClean="0">
                    <a:solidFill>
                      <a:srgbClr val="FF0000"/>
                    </a:solidFill>
                    <a:latin typeface="+mn-ea"/>
                  </a:rPr>
                  <a:t>x</a:t>
                </a:r>
                <a:r>
                  <a:rPr lang="zh-CN" altLang="en-US" sz="2400" dirty="0" smtClean="0">
                    <a:solidFill>
                      <a:srgbClr val="FF0000"/>
                    </a:solidFill>
                    <a:latin typeface="+mn-ea"/>
                  </a:rPr>
                  <a:t>到隐藏层</a:t>
                </a:r>
                <a:r>
                  <a:rPr lang="en-US" altLang="zh-CN" sz="2400" dirty="0" smtClean="0">
                    <a:solidFill>
                      <a:srgbClr val="FF0000"/>
                    </a:solidFill>
                    <a:latin typeface="+mn-ea"/>
                  </a:rPr>
                  <a:t>z</a:t>
                </a:r>
                <a:r>
                  <a:rPr lang="zh-CN" altLang="en-US" sz="2400" dirty="0" smtClean="0">
                    <a:solidFill>
                      <a:srgbClr val="FF0000"/>
                    </a:solidFill>
                    <a:latin typeface="+mn-ea"/>
                  </a:rPr>
                  <a:t>的映射</a:t>
                </a:r>
                <a:r>
                  <a:rPr lang="zh-CN" altLang="en-US" sz="2400" dirty="0" smtClean="0">
                    <a:latin typeface="+mn-ea"/>
                  </a:rPr>
                  <a:t>，另一个是</a:t>
                </a:r>
                <a:r>
                  <a:rPr lang="zh-CN" altLang="en-US" sz="2400" dirty="0" smtClean="0">
                    <a:solidFill>
                      <a:srgbClr val="FF0000"/>
                    </a:solidFill>
                    <a:latin typeface="+mn-ea"/>
                  </a:rPr>
                  <a:t>解码</a:t>
                </a:r>
                <a:r>
                  <a:rPr lang="en-US" altLang="zh-CN" sz="2400" dirty="0" smtClean="0">
                    <a:solidFill>
                      <a:srgbClr val="FF0000"/>
                    </a:solidFill>
                    <a:latin typeface="+mn-ea"/>
                  </a:rPr>
                  <a:t>——</a:t>
                </a:r>
                <a:r>
                  <a:rPr lang="zh-CN" altLang="en-US" sz="2400" dirty="0" smtClean="0">
                    <a:solidFill>
                      <a:srgbClr val="FF0000"/>
                    </a:solidFill>
                    <a:latin typeface="+mn-ea"/>
                  </a:rPr>
                  <a:t>隐藏层</a:t>
                </a:r>
                <a:r>
                  <a:rPr lang="en-US" altLang="zh-CN" sz="2400" dirty="0" smtClean="0">
                    <a:solidFill>
                      <a:srgbClr val="FF0000"/>
                    </a:solidFill>
                    <a:latin typeface="+mn-ea"/>
                  </a:rPr>
                  <a:t>z</a:t>
                </a:r>
                <a:r>
                  <a:rPr lang="zh-CN" altLang="en-US" sz="2400" dirty="0" smtClean="0">
                    <a:solidFill>
                      <a:srgbClr val="FF0000"/>
                    </a:solidFill>
                    <a:latin typeface="+mn-ea"/>
                  </a:rPr>
                  <a:t>到输出层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zh-CN" altLang="en-US" sz="2400" dirty="0" smtClean="0">
                    <a:solidFill>
                      <a:srgbClr val="FF0000"/>
                    </a:solidFill>
                    <a:latin typeface="+mn-ea"/>
                  </a:rPr>
                  <a:t>的映射。</a:t>
                </a:r>
                <a:endParaRPr lang="zh-CN" altLang="en-US" sz="2400" dirty="0">
                  <a:solidFill>
                    <a:srgbClr val="FF000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58" y="2762655"/>
                <a:ext cx="5496128" cy="1983172"/>
              </a:xfrm>
              <a:prstGeom prst="rect">
                <a:avLst/>
              </a:prstGeom>
              <a:blipFill>
                <a:blip r:embed="rId7"/>
                <a:stretch>
                  <a:fillRect l="-1663" t="-2454" r="-333" b="-36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2"/>
    </p:custDataLst>
    <p:extLst>
      <p:ext uri="{BB962C8B-B14F-4D97-AF65-F5344CB8AC3E}">
        <p14:creationId xmlns:p14="http://schemas.microsoft.com/office/powerpoint/2010/main" val="32538539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-4959" y="108346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课题背景及意义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3815059" y="11805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03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研究内容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2180366" y="107110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02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文献综述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5338726" y="10711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技术路线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976298" y="106663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05 </a:t>
            </a:r>
            <a:r>
              <a:rPr lang="zh-CN" altLang="en-US" dirty="0" smtClean="0">
                <a:solidFill>
                  <a:schemeClr val="bg1">
                    <a:alpha val="30000"/>
                  </a:schemeClr>
                </a:solidFill>
              </a:rPr>
              <a:t>预期研究成果</a:t>
            </a:r>
            <a:endParaRPr lang="zh-CN" altLang="en-US" dirty="0">
              <a:solidFill>
                <a:schemeClr val="bg1">
                  <a:alpha val="30000"/>
                </a:schemeClr>
              </a:solidFill>
            </a:endParaRPr>
          </a:p>
        </p:txBody>
      </p:sp>
      <p:cxnSp>
        <p:nvCxnSpPr>
          <p:cNvPr id="30" name="直接连接符 29"/>
          <p:cNvCxnSpPr/>
          <p:nvPr/>
        </p:nvCxnSpPr>
        <p:spPr>
          <a:xfrm flipH="1">
            <a:off x="2049680" y="139322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3685262" y="139781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5233827" y="130215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6831442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8909716" y="115979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10661560" y="134551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9018879" y="106663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alpha val="30000"/>
                  </a:schemeClr>
                </a:solidFill>
              </a:rPr>
              <a:t>06 </a:t>
            </a:r>
            <a:r>
              <a:rPr lang="zh-CN" altLang="en-US" dirty="0" smtClean="0">
                <a:solidFill>
                  <a:schemeClr val="bg1">
                    <a:alpha val="30000"/>
                  </a:schemeClr>
                </a:solidFill>
              </a:rPr>
              <a:t>工作基础</a:t>
            </a:r>
            <a:endParaRPr lang="zh-CN" altLang="en-US" dirty="0">
              <a:solidFill>
                <a:schemeClr val="bg1">
                  <a:alpha val="30000"/>
                </a:schemeClr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0723325" y="94555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alpha val="30000"/>
                  </a:schemeClr>
                </a:solidFill>
              </a:rPr>
              <a:t>07 </a:t>
            </a:r>
            <a:r>
              <a:rPr lang="zh-CN" altLang="en-US" dirty="0" smtClean="0">
                <a:solidFill>
                  <a:schemeClr val="bg1">
                    <a:alpha val="30000"/>
                  </a:schemeClr>
                </a:solidFill>
              </a:rPr>
              <a:t>进度安排</a:t>
            </a:r>
            <a:endParaRPr lang="zh-CN" altLang="en-US" dirty="0">
              <a:solidFill>
                <a:schemeClr val="bg1">
                  <a:alpha val="30000"/>
                </a:schemeClr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886325" y="2090724"/>
            <a:ext cx="7033098" cy="3424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258654" y="768701"/>
            <a:ext cx="3877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变分自编码器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23677" y="2937885"/>
            <a:ext cx="41056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    变分自编码器类似与自编码器，变分自编码器通过</a:t>
            </a:r>
            <a:r>
              <a:rPr lang="zh-CN" altLang="en-US" sz="2400" dirty="0" smtClean="0">
                <a:solidFill>
                  <a:srgbClr val="FF0000"/>
                </a:solidFill>
              </a:rPr>
              <a:t>神经网络</a:t>
            </a:r>
            <a:r>
              <a:rPr lang="zh-CN" altLang="en-US" sz="2400" dirty="0"/>
              <a:t>参数</a:t>
            </a:r>
            <a:r>
              <a:rPr lang="zh-CN" altLang="en-US" sz="2400" dirty="0" smtClean="0"/>
              <a:t>化</a:t>
            </a:r>
            <a:r>
              <a:rPr lang="zh-CN" altLang="en-US" sz="2400" dirty="0">
                <a:solidFill>
                  <a:srgbClr val="FF0000"/>
                </a:solidFill>
              </a:rPr>
              <a:t>数据</a:t>
            </a:r>
            <a:r>
              <a:rPr lang="zh-CN" altLang="en-US" sz="2400" dirty="0" smtClean="0">
                <a:solidFill>
                  <a:srgbClr val="FF0000"/>
                </a:solidFill>
              </a:rPr>
              <a:t>分布</a:t>
            </a:r>
            <a:r>
              <a:rPr lang="zh-CN" altLang="en-US" sz="2400" dirty="0" smtClean="0"/>
              <a:t>， 用</a:t>
            </a:r>
            <a:r>
              <a:rPr lang="zh-CN" altLang="en-US" sz="2400" dirty="0" smtClean="0">
                <a:solidFill>
                  <a:srgbClr val="FF0000"/>
                </a:solidFill>
              </a:rPr>
              <a:t>变分推理</a:t>
            </a:r>
            <a:r>
              <a:rPr lang="zh-CN" altLang="en-US" sz="2400" dirty="0" smtClean="0"/>
              <a:t>来近似</a:t>
            </a:r>
            <a:r>
              <a:rPr lang="zh-CN" altLang="en-US" sz="2400" dirty="0" smtClean="0">
                <a:solidFill>
                  <a:srgbClr val="FF0000"/>
                </a:solidFill>
              </a:rPr>
              <a:t>数据分布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1848572"/>
              </p:ext>
            </p:extLst>
          </p:nvPr>
        </p:nvGraphicFramePr>
        <p:xfrm>
          <a:off x="5083918" y="2128912"/>
          <a:ext cx="6657975" cy="3385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" name="Visio" r:id="rId5" imgW="10020300" imgH="5095785" progId="Visio.Drawing.15">
                  <p:embed/>
                </p:oleObj>
              </mc:Choice>
              <mc:Fallback>
                <p:oleObj name="Visio" r:id="rId5" imgW="10020300" imgH="5095785" progId="Visio.Drawing.15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83918" y="2128912"/>
                        <a:ext cx="6657975" cy="33859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12278993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/>
          <p:cNvSpPr txBox="1"/>
          <p:nvPr/>
        </p:nvSpPr>
        <p:spPr>
          <a:xfrm>
            <a:off x="5560018" y="1797046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04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grpSp>
        <p:nvGrpSpPr>
          <p:cNvPr id="54" name="组合 53"/>
          <p:cNvGrpSpPr/>
          <p:nvPr/>
        </p:nvGrpSpPr>
        <p:grpSpPr>
          <a:xfrm rot="21345802">
            <a:off x="5085177" y="1245333"/>
            <a:ext cx="1049867" cy="4725785"/>
            <a:chOff x="575734" y="1277082"/>
            <a:chExt cx="1049866" cy="4725785"/>
          </a:xfrm>
        </p:grpSpPr>
        <p:cxnSp>
          <p:nvCxnSpPr>
            <p:cNvPr id="55" name="直接连接符 54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56" name="矩形 55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10683970" y="1755141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>
                <a:solidFill>
                  <a:schemeClr val="accent1">
                    <a:lumMod val="50000"/>
                    <a:alpha val="30000"/>
                  </a:schemeClr>
                </a:solidFill>
              </a:rPr>
              <a:t>07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grpSp>
        <p:nvGrpSpPr>
          <p:cNvPr id="66" name="组合 65"/>
          <p:cNvGrpSpPr/>
          <p:nvPr/>
        </p:nvGrpSpPr>
        <p:grpSpPr>
          <a:xfrm rot="21345802">
            <a:off x="10209129" y="1203428"/>
            <a:ext cx="1049867" cy="4725785"/>
            <a:chOff x="575734" y="1277082"/>
            <a:chExt cx="1049866" cy="4725785"/>
          </a:xfrm>
        </p:grpSpPr>
        <p:cxnSp>
          <p:nvCxnSpPr>
            <p:cNvPr id="67" name="直接连接符 66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68" name="矩形 67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3807486" y="1766204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03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grpSp>
        <p:nvGrpSpPr>
          <p:cNvPr id="50" name="组合 49"/>
          <p:cNvGrpSpPr/>
          <p:nvPr/>
        </p:nvGrpSpPr>
        <p:grpSpPr>
          <a:xfrm rot="21345802">
            <a:off x="3332645" y="1214491"/>
            <a:ext cx="1049867" cy="4725785"/>
            <a:chOff x="575734" y="1277082"/>
            <a:chExt cx="1049866" cy="4725785"/>
          </a:xfrm>
        </p:grpSpPr>
        <p:cxnSp>
          <p:nvCxnSpPr>
            <p:cNvPr id="51" name="直接连接符 50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52" name="矩形 51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10580636" y="556737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进度安排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5438974" y="564317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技术路线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39286" y="1802728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01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 rot="21345802">
            <a:off x="-107494" y="1251013"/>
            <a:ext cx="1049867" cy="4725785"/>
            <a:chOff x="575734" y="1277082"/>
            <a:chExt cx="1049866" cy="4725785"/>
          </a:xfrm>
        </p:grpSpPr>
        <p:cxnSp>
          <p:nvCxnSpPr>
            <p:cNvPr id="8" name="直接连接符 7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1" name="矩形 1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78064" y="5645261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课题背景及意义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2121964" y="564317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文献综述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682485" y="56509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研究内容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166770" y="5595846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</a:rPr>
              <a:t>预期研究成果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8993715" y="559131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工作基础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2346688" y="1772152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02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 rot="21345802">
            <a:off x="1871847" y="1220439"/>
            <a:ext cx="1049867" cy="4725785"/>
            <a:chOff x="575734" y="1277082"/>
            <a:chExt cx="1049866" cy="4725785"/>
          </a:xfrm>
        </p:grpSpPr>
        <p:cxnSp>
          <p:nvCxnSpPr>
            <p:cNvPr id="44" name="直接连接符 43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45" name="矩形 44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7373874" y="1772152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05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58" name="组合 57"/>
          <p:cNvGrpSpPr/>
          <p:nvPr/>
        </p:nvGrpSpPr>
        <p:grpSpPr>
          <a:xfrm rot="21345802">
            <a:off x="6899033" y="1220439"/>
            <a:ext cx="1049867" cy="4725785"/>
            <a:chOff x="575734" y="1277082"/>
            <a:chExt cx="1049866" cy="4725785"/>
          </a:xfrm>
        </p:grpSpPr>
        <p:cxnSp>
          <p:nvCxnSpPr>
            <p:cNvPr id="59" name="直接连接符 58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60" name="矩形 59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9090621" y="1749193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>
                <a:solidFill>
                  <a:schemeClr val="accent1">
                    <a:lumMod val="50000"/>
                    <a:alpha val="30000"/>
                  </a:schemeClr>
                </a:solidFill>
              </a:rPr>
              <a:t>06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grpSp>
        <p:nvGrpSpPr>
          <p:cNvPr id="62" name="组合 61"/>
          <p:cNvGrpSpPr/>
          <p:nvPr/>
        </p:nvGrpSpPr>
        <p:grpSpPr>
          <a:xfrm rot="21345802">
            <a:off x="8615780" y="1197480"/>
            <a:ext cx="1049867" cy="4725785"/>
            <a:chOff x="575734" y="1277082"/>
            <a:chExt cx="1049866" cy="4725785"/>
          </a:xfrm>
        </p:grpSpPr>
        <p:cxnSp>
          <p:nvCxnSpPr>
            <p:cNvPr id="63" name="直接连接符 62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64" name="矩形 63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9" name="矩形 38"/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-141775" y="4983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开题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 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基于深度贝叶斯学习的多模态医学图像分割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46924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-86627" y="2076958"/>
            <a:ext cx="12278627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任意多边形 19"/>
          <p:cNvSpPr/>
          <p:nvPr/>
        </p:nvSpPr>
        <p:spPr>
          <a:xfrm>
            <a:off x="983612" y="2076959"/>
            <a:ext cx="2175308" cy="1087655"/>
          </a:xfrm>
          <a:custGeom>
            <a:avLst/>
            <a:gdLst>
              <a:gd name="connsiteX0" fmla="*/ 0 w 2175308"/>
              <a:gd name="connsiteY0" fmla="*/ 0 h 1087655"/>
              <a:gd name="connsiteX1" fmla="*/ 2175308 w 2175308"/>
              <a:gd name="connsiteY1" fmla="*/ 0 h 1087655"/>
              <a:gd name="connsiteX2" fmla="*/ 1087654 w 2175308"/>
              <a:gd name="connsiteY2" fmla="*/ 1087655 h 1087655"/>
              <a:gd name="connsiteX3" fmla="*/ 0 w 2175308"/>
              <a:gd name="connsiteY3" fmla="*/ 0 h 108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5308" h="1087655">
                <a:moveTo>
                  <a:pt x="0" y="0"/>
                </a:moveTo>
                <a:lnTo>
                  <a:pt x="2175308" y="0"/>
                </a:lnTo>
                <a:cubicBezTo>
                  <a:pt x="2175308" y="600695"/>
                  <a:pt x="1688349" y="1087655"/>
                  <a:pt x="1087654" y="1087655"/>
                </a:cubicBezTo>
                <a:cubicBezTo>
                  <a:pt x="486959" y="1087655"/>
                  <a:pt x="0" y="600695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 flipH="1" flipV="1">
            <a:off x="5000093" y="989306"/>
            <a:ext cx="2175308" cy="1087655"/>
          </a:xfrm>
          <a:custGeom>
            <a:avLst/>
            <a:gdLst>
              <a:gd name="connsiteX0" fmla="*/ 0 w 2175308"/>
              <a:gd name="connsiteY0" fmla="*/ 0 h 1087655"/>
              <a:gd name="connsiteX1" fmla="*/ 2175308 w 2175308"/>
              <a:gd name="connsiteY1" fmla="*/ 0 h 1087655"/>
              <a:gd name="connsiteX2" fmla="*/ 1087654 w 2175308"/>
              <a:gd name="connsiteY2" fmla="*/ 1087655 h 1087655"/>
              <a:gd name="connsiteX3" fmla="*/ 0 w 2175308"/>
              <a:gd name="connsiteY3" fmla="*/ 0 h 108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5308" h="1087655">
                <a:moveTo>
                  <a:pt x="0" y="0"/>
                </a:moveTo>
                <a:lnTo>
                  <a:pt x="2175308" y="0"/>
                </a:lnTo>
                <a:cubicBezTo>
                  <a:pt x="2175308" y="600695"/>
                  <a:pt x="1688349" y="1087655"/>
                  <a:pt x="1087654" y="1087655"/>
                </a:cubicBezTo>
                <a:cubicBezTo>
                  <a:pt x="486959" y="1087655"/>
                  <a:pt x="0" y="600695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9016575" y="2076959"/>
            <a:ext cx="2175308" cy="1087655"/>
          </a:xfrm>
          <a:custGeom>
            <a:avLst/>
            <a:gdLst>
              <a:gd name="connsiteX0" fmla="*/ 0 w 2175308"/>
              <a:gd name="connsiteY0" fmla="*/ 0 h 1087655"/>
              <a:gd name="connsiteX1" fmla="*/ 2175308 w 2175308"/>
              <a:gd name="connsiteY1" fmla="*/ 0 h 1087655"/>
              <a:gd name="connsiteX2" fmla="*/ 1087654 w 2175308"/>
              <a:gd name="connsiteY2" fmla="*/ 1087655 h 1087655"/>
              <a:gd name="connsiteX3" fmla="*/ 0 w 2175308"/>
              <a:gd name="connsiteY3" fmla="*/ 0 h 108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5308" h="1087655">
                <a:moveTo>
                  <a:pt x="0" y="0"/>
                </a:moveTo>
                <a:lnTo>
                  <a:pt x="2175308" y="0"/>
                </a:lnTo>
                <a:cubicBezTo>
                  <a:pt x="2175308" y="600695"/>
                  <a:pt x="1688349" y="1087655"/>
                  <a:pt x="1087654" y="1087655"/>
                </a:cubicBezTo>
                <a:cubicBezTo>
                  <a:pt x="486959" y="1087655"/>
                  <a:pt x="0" y="600695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78317" y="1061494"/>
            <a:ext cx="2030928" cy="2030928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5072283" y="1061494"/>
            <a:ext cx="2030928" cy="2030928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9109441" y="1061494"/>
            <a:ext cx="2030928" cy="2030928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737295" y="3237393"/>
            <a:ext cx="809837" cy="1132450"/>
            <a:chOff x="611284" y="1139772"/>
            <a:chExt cx="809837" cy="1132450"/>
          </a:xfrm>
        </p:grpSpPr>
        <p:sp>
          <p:nvSpPr>
            <p:cNvPr id="31" name="文本框 30"/>
            <p:cNvSpPr txBox="1"/>
            <p:nvPr/>
          </p:nvSpPr>
          <p:spPr>
            <a:xfrm>
              <a:off x="611284" y="1184226"/>
              <a:ext cx="8098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accent1">
                      <a:lumMod val="50000"/>
                    </a:schemeClr>
                  </a:solidFill>
                </a:rPr>
                <a:t>01</a:t>
              </a:r>
              <a:endParaRPr lang="zh-CN" altLang="en-US" sz="44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 rot="11641273">
              <a:off x="1057304" y="1139772"/>
              <a:ext cx="239049" cy="1132450"/>
              <a:chOff x="534048" y="831836"/>
              <a:chExt cx="1091552" cy="5171031"/>
            </a:xfrm>
          </p:grpSpPr>
          <p:cxnSp>
            <p:nvCxnSpPr>
              <p:cNvPr id="38" name="直接连接符 37"/>
              <p:cNvCxnSpPr/>
              <p:nvPr/>
            </p:nvCxnSpPr>
            <p:spPr>
              <a:xfrm flipH="1">
                <a:off x="575734" y="1947333"/>
                <a:ext cx="1049866" cy="4055534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 useBgFill="1">
            <p:nvSpPr>
              <p:cNvPr id="39" name="矩形 38"/>
              <p:cNvSpPr/>
              <p:nvPr/>
            </p:nvSpPr>
            <p:spPr>
              <a:xfrm rot="865294">
                <a:off x="534048" y="831836"/>
                <a:ext cx="719665" cy="50725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44" name="矩形 43"/>
          <p:cNvSpPr/>
          <p:nvPr/>
        </p:nvSpPr>
        <p:spPr>
          <a:xfrm>
            <a:off x="737296" y="4123375"/>
            <a:ext cx="3178352" cy="2163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/>
              <a:t>结合条件随机场与卷积神经网络，构建完整的医学图像分割网络。</a:t>
            </a:r>
            <a:endParaRPr lang="en-US" altLang="zh-CN" dirty="0" smtClean="0"/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/>
              <a:t>在全条件随机场基础上，增加条件独立性假设，提高推理速度。</a:t>
            </a:r>
            <a:endParaRPr lang="zh-CN" altLang="en-US" dirty="0"/>
          </a:p>
        </p:txBody>
      </p:sp>
      <p:grpSp>
        <p:nvGrpSpPr>
          <p:cNvPr id="45" name="组合 44"/>
          <p:cNvGrpSpPr/>
          <p:nvPr/>
        </p:nvGrpSpPr>
        <p:grpSpPr>
          <a:xfrm>
            <a:off x="4535848" y="3281847"/>
            <a:ext cx="809837" cy="1113914"/>
            <a:chOff x="551958" y="1140955"/>
            <a:chExt cx="809837" cy="1113914"/>
          </a:xfrm>
        </p:grpSpPr>
        <p:sp>
          <p:nvSpPr>
            <p:cNvPr id="46" name="文本框 45"/>
            <p:cNvSpPr txBox="1"/>
            <p:nvPr/>
          </p:nvSpPr>
          <p:spPr>
            <a:xfrm>
              <a:off x="551958" y="1184226"/>
              <a:ext cx="8098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accent1">
                      <a:lumMod val="50000"/>
                    </a:schemeClr>
                  </a:solidFill>
                </a:rPr>
                <a:t>02</a:t>
              </a:r>
              <a:endParaRPr lang="zh-CN" altLang="en-US" sz="44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 rot="11641273">
              <a:off x="1059438" y="1140955"/>
              <a:ext cx="246536" cy="1113914"/>
              <a:chOff x="499860" y="916478"/>
              <a:chExt cx="1125740" cy="5086389"/>
            </a:xfrm>
          </p:grpSpPr>
          <p:cxnSp>
            <p:nvCxnSpPr>
              <p:cNvPr id="48" name="直接连接符 47"/>
              <p:cNvCxnSpPr/>
              <p:nvPr/>
            </p:nvCxnSpPr>
            <p:spPr>
              <a:xfrm flipH="1">
                <a:off x="575734" y="1947333"/>
                <a:ext cx="1049866" cy="4055534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 useBgFill="1">
            <p:nvSpPr>
              <p:cNvPr id="49" name="矩形 48"/>
              <p:cNvSpPr/>
              <p:nvPr/>
            </p:nvSpPr>
            <p:spPr>
              <a:xfrm rot="865294">
                <a:off x="499860" y="916478"/>
                <a:ext cx="719665" cy="50725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51" name="矩形 50"/>
          <p:cNvSpPr/>
          <p:nvPr/>
        </p:nvSpPr>
        <p:spPr>
          <a:xfrm>
            <a:off x="4506824" y="4123375"/>
            <a:ext cx="3178352" cy="1060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/>
              <a:t>利用多模态视觉数据处理相关方法，改进多模态医学图像分割效果。</a:t>
            </a:r>
            <a:endParaRPr lang="zh-CN" altLang="en-US" dirty="0"/>
          </a:p>
        </p:txBody>
      </p:sp>
      <p:grpSp>
        <p:nvGrpSpPr>
          <p:cNvPr id="52" name="组合 51"/>
          <p:cNvGrpSpPr/>
          <p:nvPr/>
        </p:nvGrpSpPr>
        <p:grpSpPr>
          <a:xfrm>
            <a:off x="8660450" y="3238576"/>
            <a:ext cx="809837" cy="1113914"/>
            <a:chOff x="611284" y="1140955"/>
            <a:chExt cx="809837" cy="1113914"/>
          </a:xfrm>
        </p:grpSpPr>
        <p:sp>
          <p:nvSpPr>
            <p:cNvPr id="53" name="文本框 52"/>
            <p:cNvSpPr txBox="1"/>
            <p:nvPr/>
          </p:nvSpPr>
          <p:spPr>
            <a:xfrm>
              <a:off x="611284" y="1184226"/>
              <a:ext cx="8098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accent1">
                      <a:lumMod val="50000"/>
                    </a:schemeClr>
                  </a:solidFill>
                </a:rPr>
                <a:t>03</a:t>
              </a:r>
              <a:endParaRPr lang="zh-CN" altLang="en-US" sz="44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 rot="11641273">
              <a:off x="1059438" y="1140955"/>
              <a:ext cx="246536" cy="1113914"/>
              <a:chOff x="499860" y="916478"/>
              <a:chExt cx="1125740" cy="5086389"/>
            </a:xfrm>
          </p:grpSpPr>
          <p:cxnSp>
            <p:nvCxnSpPr>
              <p:cNvPr id="55" name="直接连接符 54"/>
              <p:cNvCxnSpPr/>
              <p:nvPr/>
            </p:nvCxnSpPr>
            <p:spPr>
              <a:xfrm flipH="1">
                <a:off x="575734" y="1947333"/>
                <a:ext cx="1049866" cy="4055534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 useBgFill="1">
            <p:nvSpPr>
              <p:cNvPr id="56" name="矩形 55"/>
              <p:cNvSpPr/>
              <p:nvPr/>
            </p:nvSpPr>
            <p:spPr>
              <a:xfrm rot="865294">
                <a:off x="499860" y="916478"/>
                <a:ext cx="719665" cy="50725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58" name="矩形 57"/>
          <p:cNvSpPr/>
          <p:nvPr/>
        </p:nvSpPr>
        <p:spPr>
          <a:xfrm>
            <a:off x="8660451" y="4123375"/>
            <a:ext cx="3178352" cy="1060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/>
              <a:t>结合贝叶斯机器学习的结构化建模与因果推理能力，将知识引入到神经网络中。</a:t>
            </a:r>
            <a:endParaRPr lang="zh-CN" altLang="en-US" dirty="0"/>
          </a:p>
        </p:txBody>
      </p:sp>
      <p:sp>
        <p:nvSpPr>
          <p:cNvPr id="59" name="矩形 58"/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-4959" y="108346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课题背景及意义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3815059" y="11805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03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研究内容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2180366" y="107110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02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文献综述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5338726" y="10711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04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技术路线</a:t>
            </a:r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 </a:t>
            </a:r>
            <a:endParaRPr lang="zh-CN" altLang="en-US" dirty="0">
              <a:solidFill>
                <a:schemeClr val="bg1">
                  <a:alpha val="30000"/>
                </a:schemeClr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6976298" y="106663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预期研究成果</a:t>
            </a:r>
          </a:p>
        </p:txBody>
      </p:sp>
      <p:cxnSp>
        <p:nvCxnSpPr>
          <p:cNvPr id="65" name="直接连接符 64"/>
          <p:cNvCxnSpPr/>
          <p:nvPr/>
        </p:nvCxnSpPr>
        <p:spPr>
          <a:xfrm flipH="1">
            <a:off x="2049680" y="139322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H="1">
            <a:off x="3685262" y="139781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5233827" y="130215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H="1">
            <a:off x="6831442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H="1">
            <a:off x="8909716" y="115979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 flipH="1">
            <a:off x="10661560" y="134551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9018879" y="106663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alpha val="30000"/>
                  </a:schemeClr>
                </a:solidFill>
              </a:rPr>
              <a:t>06 </a:t>
            </a:r>
            <a:r>
              <a:rPr lang="zh-CN" altLang="en-US" dirty="0" smtClean="0">
                <a:solidFill>
                  <a:schemeClr val="bg1">
                    <a:alpha val="30000"/>
                  </a:schemeClr>
                </a:solidFill>
              </a:rPr>
              <a:t>工作基础</a:t>
            </a:r>
            <a:endParaRPr lang="zh-CN" altLang="en-US" dirty="0">
              <a:solidFill>
                <a:schemeClr val="bg1">
                  <a:alpha val="30000"/>
                </a:schemeClr>
              </a:solidFill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0723325" y="94555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alpha val="30000"/>
                  </a:schemeClr>
                </a:solidFill>
              </a:rPr>
              <a:t>07 </a:t>
            </a:r>
            <a:r>
              <a:rPr lang="zh-CN" altLang="en-US" dirty="0" smtClean="0">
                <a:solidFill>
                  <a:schemeClr val="bg1">
                    <a:alpha val="30000"/>
                  </a:schemeClr>
                </a:solidFill>
              </a:rPr>
              <a:t>进度安排</a:t>
            </a:r>
            <a:endParaRPr lang="zh-CN" altLang="en-US" dirty="0">
              <a:solidFill>
                <a:schemeClr val="bg1">
                  <a:alpha val="3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174" y="1612710"/>
            <a:ext cx="1133213" cy="11332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668" y="1533133"/>
            <a:ext cx="1140664" cy="10151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925" y="1226614"/>
            <a:ext cx="1676230" cy="167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304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/>
          <p:cNvSpPr txBox="1"/>
          <p:nvPr/>
        </p:nvSpPr>
        <p:spPr>
          <a:xfrm>
            <a:off x="5560018" y="1797046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04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grpSp>
        <p:nvGrpSpPr>
          <p:cNvPr id="54" name="组合 53"/>
          <p:cNvGrpSpPr/>
          <p:nvPr/>
        </p:nvGrpSpPr>
        <p:grpSpPr>
          <a:xfrm rot="21345802">
            <a:off x="5085177" y="1245333"/>
            <a:ext cx="1049867" cy="4725785"/>
            <a:chOff x="575734" y="1277082"/>
            <a:chExt cx="1049866" cy="4725785"/>
          </a:xfrm>
        </p:grpSpPr>
        <p:cxnSp>
          <p:nvCxnSpPr>
            <p:cNvPr id="55" name="直接连接符 54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56" name="矩形 55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10683970" y="1755141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>
                <a:solidFill>
                  <a:schemeClr val="accent1">
                    <a:lumMod val="50000"/>
                    <a:alpha val="30000"/>
                  </a:schemeClr>
                </a:solidFill>
              </a:rPr>
              <a:t>07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grpSp>
        <p:nvGrpSpPr>
          <p:cNvPr id="66" name="组合 65"/>
          <p:cNvGrpSpPr/>
          <p:nvPr/>
        </p:nvGrpSpPr>
        <p:grpSpPr>
          <a:xfrm rot="21345802">
            <a:off x="10209129" y="1203428"/>
            <a:ext cx="1049867" cy="4725785"/>
            <a:chOff x="575734" y="1277082"/>
            <a:chExt cx="1049866" cy="4725785"/>
          </a:xfrm>
        </p:grpSpPr>
        <p:cxnSp>
          <p:nvCxnSpPr>
            <p:cNvPr id="67" name="直接连接符 66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68" name="矩形 67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3807486" y="1766204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03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grpSp>
        <p:nvGrpSpPr>
          <p:cNvPr id="50" name="组合 49"/>
          <p:cNvGrpSpPr/>
          <p:nvPr/>
        </p:nvGrpSpPr>
        <p:grpSpPr>
          <a:xfrm rot="21345802">
            <a:off x="3332645" y="1214491"/>
            <a:ext cx="1049867" cy="4725785"/>
            <a:chOff x="575734" y="1277082"/>
            <a:chExt cx="1049866" cy="4725785"/>
          </a:xfrm>
        </p:grpSpPr>
        <p:cxnSp>
          <p:nvCxnSpPr>
            <p:cNvPr id="51" name="直接连接符 50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52" name="矩形 51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10580636" y="556737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进度安排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5438974" y="564317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技术路线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39286" y="1802728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01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 rot="21345802">
            <a:off x="-107494" y="1251013"/>
            <a:ext cx="1049867" cy="4725785"/>
            <a:chOff x="575734" y="1277082"/>
            <a:chExt cx="1049866" cy="4725785"/>
          </a:xfrm>
        </p:grpSpPr>
        <p:cxnSp>
          <p:nvCxnSpPr>
            <p:cNvPr id="8" name="直接连接符 7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1" name="矩形 1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78064" y="5645261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课题背景及意义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2121964" y="564317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文献综述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682485" y="56509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研究内容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166770" y="5595846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预期研究成果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8993715" y="559131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</a:rPr>
              <a:t>工作基础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2346688" y="1772152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02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 rot="21345802">
            <a:off x="1871847" y="1220439"/>
            <a:ext cx="1049867" cy="4725785"/>
            <a:chOff x="575734" y="1277082"/>
            <a:chExt cx="1049866" cy="4725785"/>
          </a:xfrm>
        </p:grpSpPr>
        <p:cxnSp>
          <p:nvCxnSpPr>
            <p:cNvPr id="44" name="直接连接符 43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45" name="矩形 44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7373874" y="1772152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05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grpSp>
        <p:nvGrpSpPr>
          <p:cNvPr id="58" name="组合 57"/>
          <p:cNvGrpSpPr/>
          <p:nvPr/>
        </p:nvGrpSpPr>
        <p:grpSpPr>
          <a:xfrm rot="21345802">
            <a:off x="6899033" y="1220439"/>
            <a:ext cx="1049867" cy="4725785"/>
            <a:chOff x="575734" y="1277082"/>
            <a:chExt cx="1049866" cy="4725785"/>
          </a:xfrm>
        </p:grpSpPr>
        <p:cxnSp>
          <p:nvCxnSpPr>
            <p:cNvPr id="59" name="直接连接符 58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60" name="矩形 59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9090621" y="1749193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06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62" name="组合 61"/>
          <p:cNvGrpSpPr/>
          <p:nvPr/>
        </p:nvGrpSpPr>
        <p:grpSpPr>
          <a:xfrm rot="21345802">
            <a:off x="8615780" y="1197480"/>
            <a:ext cx="1049867" cy="4725785"/>
            <a:chOff x="575734" y="1277082"/>
            <a:chExt cx="1049866" cy="4725785"/>
          </a:xfrm>
        </p:grpSpPr>
        <p:cxnSp>
          <p:nvCxnSpPr>
            <p:cNvPr id="63" name="直接连接符 62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64" name="矩形 63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9" name="矩形 38"/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-141775" y="4983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开题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 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基于深度贝叶斯学习的多模态医学图像分割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75289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794699" y="1778098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03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 rot="21345802">
            <a:off x="3305342" y="1226385"/>
            <a:ext cx="1049867" cy="4725785"/>
            <a:chOff x="575734" y="1277082"/>
            <a:chExt cx="1049866" cy="4725785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8" name="矩形 17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10855162" y="1778098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>
                <a:solidFill>
                  <a:schemeClr val="accent1">
                    <a:lumMod val="50000"/>
                  </a:schemeClr>
                </a:solidFill>
              </a:rPr>
              <a:t>07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38" name="组合 37"/>
          <p:cNvGrpSpPr/>
          <p:nvPr/>
        </p:nvGrpSpPr>
        <p:grpSpPr>
          <a:xfrm rot="21345802">
            <a:off x="10283481" y="1226387"/>
            <a:ext cx="1049867" cy="4725785"/>
            <a:chOff x="575734" y="1277082"/>
            <a:chExt cx="1049866" cy="4725785"/>
          </a:xfrm>
        </p:grpSpPr>
        <p:cxnSp>
          <p:nvCxnSpPr>
            <p:cNvPr id="39" name="直接连接符 38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40" name="矩形 39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10580636" y="560333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1">
                    <a:lumMod val="50000"/>
                  </a:schemeClr>
                </a:solidFill>
              </a:rPr>
              <a:t>进度安排</a:t>
            </a:r>
            <a:endParaRPr lang="zh-CN" altLang="en-U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82079" y="178389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04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 rot="21345802">
            <a:off x="5121551" y="1232182"/>
            <a:ext cx="1049867" cy="4725785"/>
            <a:chOff x="575734" y="1277082"/>
            <a:chExt cx="1049866" cy="4725785"/>
          </a:xfrm>
        </p:grpSpPr>
        <p:cxnSp>
          <p:nvCxnSpPr>
            <p:cNvPr id="20" name="直接连接符 19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1" name="矩形 2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5375648" y="564526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1">
                    <a:lumMod val="50000"/>
                  </a:schemeClr>
                </a:solidFill>
              </a:rPr>
              <a:t>技术路线</a:t>
            </a:r>
            <a:endParaRPr lang="zh-CN" altLang="en-U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9245" y="1900532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01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344999" y="1797046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02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41296" y="1797044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05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 rot="21345802">
            <a:off x="-137535" y="1348817"/>
            <a:ext cx="1049867" cy="4725785"/>
            <a:chOff x="575734" y="1277082"/>
            <a:chExt cx="1049866" cy="4725785"/>
          </a:xfrm>
        </p:grpSpPr>
        <p:cxnSp>
          <p:nvCxnSpPr>
            <p:cNvPr id="8" name="直接连接符 7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1" name="矩形 1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 rot="21345802">
            <a:off x="1870158" y="1245333"/>
            <a:ext cx="1049867" cy="4725785"/>
            <a:chOff x="575734" y="1277082"/>
            <a:chExt cx="1049866" cy="4725785"/>
          </a:xfrm>
        </p:grpSpPr>
        <p:cxnSp>
          <p:nvCxnSpPr>
            <p:cNvPr id="14" name="直接连接符 13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5" name="矩形 14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 rot="21345802">
            <a:off x="6951939" y="1245333"/>
            <a:ext cx="1049867" cy="4725785"/>
            <a:chOff x="575734" y="1277082"/>
            <a:chExt cx="1049866" cy="4725785"/>
          </a:xfrm>
        </p:grpSpPr>
        <p:cxnSp>
          <p:nvCxnSpPr>
            <p:cNvPr id="23" name="直接连接符 22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4" name="矩形 23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78064" y="5645261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</a:rPr>
              <a:t>课题</a:t>
            </a:r>
            <a:r>
              <a:rPr lang="zh-CN" altLang="en-US" sz="2000" b="1" dirty="0" smtClean="0">
                <a:solidFill>
                  <a:schemeClr val="accent1">
                    <a:lumMod val="50000"/>
                  </a:schemeClr>
                </a:solidFill>
              </a:rPr>
              <a:t>背景及意义</a:t>
            </a:r>
            <a:endParaRPr lang="zh-CN" altLang="en-U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103445" y="564526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1">
                    <a:lumMod val="50000"/>
                  </a:schemeClr>
                </a:solidFill>
              </a:rPr>
              <a:t>文献综述</a:t>
            </a:r>
            <a:endParaRPr lang="zh-CN" altLang="en-U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593073" y="564546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1">
                    <a:lumMod val="50000"/>
                  </a:schemeClr>
                </a:solidFill>
              </a:rPr>
              <a:t>研究内容</a:t>
            </a:r>
            <a:endParaRPr lang="zh-CN" altLang="en-U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195731" y="564526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1">
                    <a:lumMod val="50000"/>
                  </a:schemeClr>
                </a:solidFill>
              </a:rPr>
              <a:t>预期研究成果</a:t>
            </a:r>
            <a:endParaRPr lang="zh-CN" altLang="en-U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250361" y="270800"/>
            <a:ext cx="172354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>
                <a:solidFill>
                  <a:schemeClr val="accent1">
                    <a:lumMod val="50000"/>
                  </a:schemeClr>
                </a:solidFill>
              </a:rPr>
              <a:t>目录</a:t>
            </a:r>
          </a:p>
        </p:txBody>
      </p:sp>
      <p:cxnSp>
        <p:nvCxnSpPr>
          <p:cNvPr id="32" name="直接连接符 31"/>
          <p:cNvCxnSpPr/>
          <p:nvPr/>
        </p:nvCxnSpPr>
        <p:spPr>
          <a:xfrm>
            <a:off x="5250361" y="1286460"/>
            <a:ext cx="1680521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9271282" y="1780800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>
                <a:solidFill>
                  <a:schemeClr val="accent1">
                    <a:lumMod val="50000"/>
                  </a:schemeClr>
                </a:solidFill>
              </a:rPr>
              <a:t>06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33" name="组合 32"/>
          <p:cNvGrpSpPr/>
          <p:nvPr/>
        </p:nvGrpSpPr>
        <p:grpSpPr>
          <a:xfrm rot="21345802">
            <a:off x="8781925" y="1229089"/>
            <a:ext cx="1049867" cy="4725785"/>
            <a:chOff x="575734" y="1277082"/>
            <a:chExt cx="1049866" cy="4725785"/>
          </a:xfrm>
        </p:grpSpPr>
        <p:cxnSp>
          <p:nvCxnSpPr>
            <p:cNvPr id="34" name="直接连接符 33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35" name="矩形 34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9001593" y="560333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1">
                    <a:lumMod val="50000"/>
                  </a:schemeClr>
                </a:solidFill>
              </a:rPr>
              <a:t>工作基础</a:t>
            </a:r>
            <a:endParaRPr lang="zh-CN" altLang="en-U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5497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-4959" y="108346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课题背景及意义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3815059" y="11805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03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研究内容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2180366" y="107110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02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文献综述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5338726" y="10711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04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技术路线</a:t>
            </a:r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 </a:t>
            </a:r>
            <a:endParaRPr lang="zh-CN" altLang="en-US" dirty="0">
              <a:solidFill>
                <a:schemeClr val="bg1">
                  <a:alpha val="30000"/>
                </a:schemeClr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6976298" y="106663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05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预期研究成果</a:t>
            </a:r>
          </a:p>
        </p:txBody>
      </p:sp>
      <p:cxnSp>
        <p:nvCxnSpPr>
          <p:cNvPr id="65" name="直接连接符 64"/>
          <p:cNvCxnSpPr/>
          <p:nvPr/>
        </p:nvCxnSpPr>
        <p:spPr>
          <a:xfrm flipH="1">
            <a:off x="2049680" y="139322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H="1">
            <a:off x="3685262" y="139781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5233827" y="130215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H="1">
            <a:off x="6831442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H="1">
            <a:off x="8909716" y="115979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 flipH="1">
            <a:off x="10661560" y="134551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9018879" y="106663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06 </a:t>
            </a:r>
            <a:r>
              <a:rPr lang="zh-CN" altLang="en-US" dirty="0">
                <a:solidFill>
                  <a:schemeClr val="bg1"/>
                </a:solidFill>
              </a:rPr>
              <a:t>工作基础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10723325" y="94555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alpha val="30000"/>
                  </a:schemeClr>
                </a:solidFill>
              </a:rPr>
              <a:t>07 </a:t>
            </a:r>
            <a:r>
              <a:rPr lang="zh-CN" altLang="en-US" dirty="0" smtClean="0">
                <a:solidFill>
                  <a:schemeClr val="bg1">
                    <a:alpha val="30000"/>
                  </a:schemeClr>
                </a:solidFill>
              </a:rPr>
              <a:t>进度安排</a:t>
            </a:r>
            <a:endParaRPr lang="zh-CN" altLang="en-US" dirty="0">
              <a:solidFill>
                <a:schemeClr val="bg1">
                  <a:alpha val="30000"/>
                </a:schemeClr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413060" y="31809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58654" y="768701"/>
            <a:ext cx="3877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多模态脑肿瘤分割数据库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20" name="Picture 2" descr="https://www.med.upenn.edu/sbia/assets/user-content/BRATS_banner_noCap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394" y="1765642"/>
            <a:ext cx="4606936" cy="120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3911606" y="2980889"/>
            <a:ext cx="34144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0070C0"/>
                </a:solidFill>
                <a:latin typeface="Calibri" panose="020F0502020204030204" pitchFamily="34" charset="0"/>
              </a:rPr>
              <a:t>Brain Tumor Segmentation</a:t>
            </a:r>
            <a:endParaRPr lang="zh-CN" altLang="en-US" sz="2000" dirty="0">
              <a:solidFill>
                <a:srgbClr val="0070C0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403821" y="5685234"/>
            <a:ext cx="1536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Calibri" panose="020F0502020204030204" pitchFamily="34" charset="0"/>
              </a:rPr>
              <a:t>MRI-FLAIR</a:t>
            </a:r>
            <a:endParaRPr lang="zh-CN" altLang="en-US" sz="2000" dirty="0">
              <a:latin typeface="Calibri" panose="020F050202020403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618811" y="5680361"/>
            <a:ext cx="1536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Calibri" panose="020F0502020204030204" pitchFamily="34" charset="0"/>
              </a:rPr>
              <a:t>MRI-T1c</a:t>
            </a:r>
            <a:endParaRPr lang="zh-CN" altLang="en-US" sz="2000" dirty="0">
              <a:latin typeface="Calibri" panose="020F050202020403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600233" y="5699490"/>
            <a:ext cx="1536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Calibri" panose="020F0502020204030204" pitchFamily="34" charset="0"/>
              </a:rPr>
              <a:t>MRI-T2</a:t>
            </a:r>
            <a:endParaRPr lang="zh-CN" altLang="en-US" sz="2000" dirty="0">
              <a:latin typeface="Calibri" panose="020F050202020403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638363" y="5699490"/>
            <a:ext cx="1536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Calibri" panose="020F0502020204030204" pitchFamily="34" charset="0"/>
              </a:rPr>
              <a:t>MRI-T1</a:t>
            </a:r>
            <a:endParaRPr lang="zh-CN" altLang="en-US" sz="2000" dirty="0">
              <a:latin typeface="Calibri" panose="020F050202020403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14"/>
          <a:stretch/>
        </p:blipFill>
        <p:spPr>
          <a:xfrm>
            <a:off x="1106590" y="3682417"/>
            <a:ext cx="10020123" cy="203200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9101950" y="5676318"/>
            <a:ext cx="2373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Calibri" panose="020F0502020204030204" pitchFamily="34" charset="0"/>
              </a:rPr>
              <a:t>Ground Truth(</a:t>
            </a:r>
            <a:r>
              <a:rPr lang="zh-CN" altLang="en-US" sz="2000" dirty="0" smtClean="0">
                <a:latin typeface="Calibri" panose="020F0502020204030204" pitchFamily="34" charset="0"/>
              </a:rPr>
              <a:t>真值</a:t>
            </a:r>
            <a:r>
              <a:rPr lang="en-US" altLang="zh-CN" sz="2000" dirty="0" smtClean="0">
                <a:latin typeface="Calibri" panose="020F0502020204030204" pitchFamily="34" charset="0"/>
              </a:rPr>
              <a:t>)</a:t>
            </a:r>
            <a:endParaRPr lang="zh-CN" altLang="en-US" sz="2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567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147662" y="1901399"/>
            <a:ext cx="6614808" cy="45622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9" name="矩形 58"/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-4959" y="108346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课题背景及意义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3815059" y="11805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03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研究内容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2180366" y="107110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02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文献综述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5338726" y="10711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04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技术路线</a:t>
            </a:r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 </a:t>
            </a:r>
            <a:endParaRPr lang="zh-CN" altLang="en-US" dirty="0">
              <a:solidFill>
                <a:schemeClr val="bg1">
                  <a:alpha val="30000"/>
                </a:schemeClr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6976298" y="106663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05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预期研究成果</a:t>
            </a:r>
          </a:p>
        </p:txBody>
      </p:sp>
      <p:cxnSp>
        <p:nvCxnSpPr>
          <p:cNvPr id="65" name="直接连接符 64"/>
          <p:cNvCxnSpPr/>
          <p:nvPr/>
        </p:nvCxnSpPr>
        <p:spPr>
          <a:xfrm flipH="1">
            <a:off x="2049680" y="139322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H="1">
            <a:off x="3685262" y="139781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5233827" y="130215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H="1">
            <a:off x="6831442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H="1">
            <a:off x="8909716" y="115979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 flipH="1">
            <a:off x="10661560" y="134551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9018879" y="106663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06 </a:t>
            </a:r>
            <a:r>
              <a:rPr lang="zh-CN" altLang="en-US" dirty="0">
                <a:solidFill>
                  <a:schemeClr val="bg1"/>
                </a:solidFill>
              </a:rPr>
              <a:t>工作基础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10723325" y="94555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alpha val="30000"/>
                  </a:schemeClr>
                </a:solidFill>
              </a:rPr>
              <a:t>07 </a:t>
            </a:r>
            <a:r>
              <a:rPr lang="zh-CN" altLang="en-US" dirty="0" smtClean="0">
                <a:solidFill>
                  <a:schemeClr val="bg1">
                    <a:alpha val="30000"/>
                  </a:schemeClr>
                </a:solidFill>
              </a:rPr>
              <a:t>进度安排</a:t>
            </a:r>
            <a:endParaRPr lang="zh-CN" altLang="en-US" dirty="0">
              <a:solidFill>
                <a:schemeClr val="bg1">
                  <a:alpha val="30000"/>
                </a:schemeClr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58654" y="768701"/>
            <a:ext cx="3877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基于</a:t>
            </a:r>
            <a:r>
              <a:rPr lang="en-US" altLang="zh-CN" sz="2400" dirty="0" smtClean="0">
                <a:solidFill>
                  <a:srgbClr val="FF0000"/>
                </a:solidFill>
              </a:rPr>
              <a:t>U-net</a:t>
            </a:r>
            <a:r>
              <a:rPr lang="zh-CN" altLang="en-US" sz="2400" dirty="0" smtClean="0">
                <a:solidFill>
                  <a:srgbClr val="FF0000"/>
                </a:solidFill>
              </a:rPr>
              <a:t>的脑肿瘤分割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307404" y="23346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5391512"/>
              </p:ext>
            </p:extLst>
          </p:nvPr>
        </p:nvGraphicFramePr>
        <p:xfrm>
          <a:off x="3356942" y="1990901"/>
          <a:ext cx="6283609" cy="4383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" name="Visio" r:id="rId3" imgW="8343900" imgH="5829300" progId="Visio.Drawing.15">
                  <p:embed/>
                </p:oleObj>
              </mc:Choice>
              <mc:Fallback>
                <p:oleObj name="Visio" r:id="rId3" imgW="8343900" imgH="582930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6942" y="1990901"/>
                        <a:ext cx="6283609" cy="438326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6" y="2836220"/>
            <a:ext cx="12192000" cy="20320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319527" y="4918913"/>
            <a:ext cx="1536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Calibri" panose="020F0502020204030204" pitchFamily="34" charset="0"/>
              </a:rPr>
              <a:t>MRI-FLAIR</a:t>
            </a:r>
            <a:endParaRPr lang="zh-CN" altLang="en-US" sz="2000" dirty="0">
              <a:latin typeface="Calibri" panose="020F050202020403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534517" y="4914040"/>
            <a:ext cx="1536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Calibri" panose="020F0502020204030204" pitchFamily="34" charset="0"/>
              </a:rPr>
              <a:t>MRI-T1c</a:t>
            </a:r>
            <a:endParaRPr lang="zh-CN" altLang="en-US" sz="2000" dirty="0">
              <a:latin typeface="Calibri" panose="020F050202020403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515939" y="4918913"/>
            <a:ext cx="1536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Calibri" panose="020F0502020204030204" pitchFamily="34" charset="0"/>
              </a:rPr>
              <a:t>MRI-T2</a:t>
            </a:r>
            <a:endParaRPr lang="zh-CN" altLang="en-US" sz="2000" dirty="0">
              <a:latin typeface="Calibri" panose="020F050202020403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554069" y="4933169"/>
            <a:ext cx="1536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Calibri" panose="020F0502020204030204" pitchFamily="34" charset="0"/>
              </a:rPr>
              <a:t>MRI-T1</a:t>
            </a:r>
            <a:endParaRPr lang="zh-CN" altLang="en-US" sz="2000" dirty="0">
              <a:latin typeface="Calibri" panose="020F050202020403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134799" y="4909997"/>
            <a:ext cx="2373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Calibri" panose="020F0502020204030204" pitchFamily="34" charset="0"/>
              </a:rPr>
              <a:t>Ground Truth(</a:t>
            </a:r>
            <a:r>
              <a:rPr lang="zh-CN" altLang="en-US" sz="2000" dirty="0" smtClean="0">
                <a:latin typeface="Calibri" panose="020F0502020204030204" pitchFamily="34" charset="0"/>
              </a:rPr>
              <a:t>真值</a:t>
            </a:r>
            <a:r>
              <a:rPr lang="en-US" altLang="zh-CN" sz="2000" dirty="0" smtClean="0">
                <a:latin typeface="Calibri" panose="020F0502020204030204" pitchFamily="34" charset="0"/>
              </a:rPr>
              <a:t>)</a:t>
            </a:r>
            <a:endParaRPr lang="zh-CN" altLang="en-US" sz="2000" dirty="0">
              <a:latin typeface="Calibri" panose="020F0502020204030204" pitchFamily="3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784198" y="4914040"/>
            <a:ext cx="2373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Calibri" panose="020F0502020204030204" pitchFamily="34" charset="0"/>
              </a:rPr>
              <a:t>结果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6477952" y="1506010"/>
            <a:ext cx="20794" cy="5353050"/>
          </a:xfrm>
          <a:prstGeom prst="line">
            <a:avLst/>
          </a:prstGeom>
          <a:ln w="57150">
            <a:solidFill>
              <a:srgbClr val="FF00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7434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/>
          <p:cNvSpPr txBox="1"/>
          <p:nvPr/>
        </p:nvSpPr>
        <p:spPr>
          <a:xfrm>
            <a:off x="5560018" y="1797046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04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grpSp>
        <p:nvGrpSpPr>
          <p:cNvPr id="54" name="组合 53"/>
          <p:cNvGrpSpPr/>
          <p:nvPr/>
        </p:nvGrpSpPr>
        <p:grpSpPr>
          <a:xfrm rot="21345802">
            <a:off x="5085177" y="1245333"/>
            <a:ext cx="1049867" cy="4725785"/>
            <a:chOff x="575734" y="1277082"/>
            <a:chExt cx="1049866" cy="4725785"/>
          </a:xfrm>
        </p:grpSpPr>
        <p:cxnSp>
          <p:nvCxnSpPr>
            <p:cNvPr id="55" name="直接连接符 54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56" name="矩形 55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10683970" y="1755141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07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66" name="组合 65"/>
          <p:cNvGrpSpPr/>
          <p:nvPr/>
        </p:nvGrpSpPr>
        <p:grpSpPr>
          <a:xfrm rot="21345802">
            <a:off x="10209129" y="1203428"/>
            <a:ext cx="1049867" cy="4725785"/>
            <a:chOff x="575734" y="1277082"/>
            <a:chExt cx="1049866" cy="4725785"/>
          </a:xfrm>
        </p:grpSpPr>
        <p:cxnSp>
          <p:nvCxnSpPr>
            <p:cNvPr id="67" name="直接连接符 66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68" name="矩形 67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3807486" y="1766204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03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grpSp>
        <p:nvGrpSpPr>
          <p:cNvPr id="50" name="组合 49"/>
          <p:cNvGrpSpPr/>
          <p:nvPr/>
        </p:nvGrpSpPr>
        <p:grpSpPr>
          <a:xfrm rot="21345802">
            <a:off x="3332645" y="1214491"/>
            <a:ext cx="1049867" cy="4725785"/>
            <a:chOff x="575734" y="1277082"/>
            <a:chExt cx="1049866" cy="4725785"/>
          </a:xfrm>
        </p:grpSpPr>
        <p:cxnSp>
          <p:nvCxnSpPr>
            <p:cNvPr id="51" name="直接连接符 50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52" name="矩形 51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10580636" y="556737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</a:rPr>
              <a:t>进度安排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5438974" y="564317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技术路线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39286" y="1802728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01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 rot="21345802">
            <a:off x="-107494" y="1251013"/>
            <a:ext cx="1049867" cy="4725785"/>
            <a:chOff x="575734" y="1277082"/>
            <a:chExt cx="1049866" cy="4725785"/>
          </a:xfrm>
        </p:grpSpPr>
        <p:cxnSp>
          <p:nvCxnSpPr>
            <p:cNvPr id="8" name="直接连接符 7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1" name="矩形 1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78064" y="5645261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课题背景及意义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2121964" y="564317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文献综述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682485" y="56509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研究内容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166770" y="5595846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预期研究成果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8993715" y="559131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工作基础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2346688" y="1772152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02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 rot="21345802">
            <a:off x="1871847" y="1220439"/>
            <a:ext cx="1049867" cy="4725785"/>
            <a:chOff x="575734" y="1277082"/>
            <a:chExt cx="1049866" cy="4725785"/>
          </a:xfrm>
        </p:grpSpPr>
        <p:cxnSp>
          <p:nvCxnSpPr>
            <p:cNvPr id="44" name="直接连接符 43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45" name="矩形 44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7373874" y="1772152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05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grpSp>
        <p:nvGrpSpPr>
          <p:cNvPr id="58" name="组合 57"/>
          <p:cNvGrpSpPr/>
          <p:nvPr/>
        </p:nvGrpSpPr>
        <p:grpSpPr>
          <a:xfrm rot="21345802">
            <a:off x="6899033" y="1220439"/>
            <a:ext cx="1049867" cy="4725785"/>
            <a:chOff x="575734" y="1277082"/>
            <a:chExt cx="1049866" cy="4725785"/>
          </a:xfrm>
        </p:grpSpPr>
        <p:cxnSp>
          <p:nvCxnSpPr>
            <p:cNvPr id="59" name="直接连接符 58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60" name="矩形 59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9090621" y="1749193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06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grpSp>
        <p:nvGrpSpPr>
          <p:cNvPr id="62" name="组合 61"/>
          <p:cNvGrpSpPr/>
          <p:nvPr/>
        </p:nvGrpSpPr>
        <p:grpSpPr>
          <a:xfrm rot="21345802">
            <a:off x="8615780" y="1197480"/>
            <a:ext cx="1049867" cy="4725785"/>
            <a:chOff x="575734" y="1277082"/>
            <a:chExt cx="1049866" cy="4725785"/>
          </a:xfrm>
        </p:grpSpPr>
        <p:cxnSp>
          <p:nvCxnSpPr>
            <p:cNvPr id="63" name="直接连接符 62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64" name="矩形 63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9" name="矩形 38"/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-141775" y="4983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开题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 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基于深度贝叶斯学习的多模态医学图像分割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67319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-4959" y="108346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课题背景及意义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3815059" y="11805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03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研究内容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2180366" y="107110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02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文献综述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5338726" y="10711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04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技术路线</a:t>
            </a:r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 </a:t>
            </a:r>
            <a:endParaRPr lang="zh-CN" altLang="en-US" dirty="0">
              <a:solidFill>
                <a:schemeClr val="bg1">
                  <a:alpha val="30000"/>
                </a:schemeClr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6976298" y="106663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05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预期研究成果</a:t>
            </a:r>
          </a:p>
        </p:txBody>
      </p:sp>
      <p:cxnSp>
        <p:nvCxnSpPr>
          <p:cNvPr id="65" name="直接连接符 64"/>
          <p:cNvCxnSpPr/>
          <p:nvPr/>
        </p:nvCxnSpPr>
        <p:spPr>
          <a:xfrm flipH="1">
            <a:off x="2049680" y="139322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H="1">
            <a:off x="3685262" y="139781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5233827" y="130215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H="1">
            <a:off x="6831442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H="1">
            <a:off x="8909716" y="115979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 flipH="1">
            <a:off x="10661560" y="134551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9018879" y="106663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06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工作基础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10723325" y="94555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07 </a:t>
            </a:r>
            <a:r>
              <a:rPr lang="zh-CN" altLang="en-US" dirty="0">
                <a:solidFill>
                  <a:schemeClr val="bg1"/>
                </a:solidFill>
              </a:rPr>
              <a:t>进度安排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307404" y="23346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159873" y="1040647"/>
            <a:ext cx="9563452" cy="5286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5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kern="100" dirty="0" smtClean="0">
                <a:solidFill>
                  <a:srgbClr val="000000"/>
                </a:solidFill>
                <a:latin typeface="+mn-ea"/>
              </a:rPr>
              <a:t>2017.9~2018.7</a:t>
            </a:r>
            <a:r>
              <a:rPr lang="zh-CN" altLang="zh-CN" kern="100" dirty="0">
                <a:solidFill>
                  <a:srgbClr val="000000"/>
                </a:solidFill>
                <a:latin typeface="+mn-ea"/>
              </a:rPr>
              <a:t>：学习研究生课程，确定研究方向，阅读相关文献。</a:t>
            </a:r>
            <a:endParaRPr lang="zh-CN" altLang="zh-CN" sz="1400" kern="100" dirty="0">
              <a:latin typeface="+mn-ea"/>
            </a:endParaRPr>
          </a:p>
          <a:p>
            <a:pPr marL="285750" indent="-285750" algn="just">
              <a:lnSpc>
                <a:spcPct val="125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kern="100" dirty="0">
                <a:solidFill>
                  <a:srgbClr val="000000"/>
                </a:solidFill>
                <a:latin typeface="+mn-ea"/>
              </a:rPr>
              <a:t>2018.9~2018.10</a:t>
            </a:r>
            <a:r>
              <a:rPr lang="zh-CN" altLang="zh-CN" kern="100" dirty="0">
                <a:solidFill>
                  <a:srgbClr val="000000"/>
                </a:solidFill>
                <a:latin typeface="+mn-ea"/>
              </a:rPr>
              <a:t>：进行文献的搜集和整理工作，了解医学图像的特性及处理方法，熟悉深度学习框架的基本应用，了解多模态视觉处理的相关方法。</a:t>
            </a:r>
            <a:endParaRPr lang="zh-CN" altLang="zh-CN" sz="1400" kern="100" dirty="0">
              <a:latin typeface="+mn-ea"/>
            </a:endParaRPr>
          </a:p>
          <a:p>
            <a:pPr marL="285750" indent="-285750" algn="just">
              <a:lnSpc>
                <a:spcPct val="125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kern="100" dirty="0">
                <a:solidFill>
                  <a:srgbClr val="000000"/>
                </a:solidFill>
                <a:latin typeface="+mn-ea"/>
              </a:rPr>
              <a:t>2018.11~2018.12</a:t>
            </a:r>
            <a:r>
              <a:rPr lang="zh-CN" altLang="zh-CN" kern="100" dirty="0">
                <a:solidFill>
                  <a:srgbClr val="000000"/>
                </a:solidFill>
                <a:latin typeface="+mn-ea"/>
              </a:rPr>
              <a:t>：完成文献的相关分析和整理工作，撰写开题报告，完成开题，进行开题答辩和中期考核。</a:t>
            </a:r>
            <a:endParaRPr lang="zh-CN" altLang="zh-CN" sz="1400" kern="100" dirty="0">
              <a:latin typeface="+mn-ea"/>
            </a:endParaRPr>
          </a:p>
          <a:p>
            <a:pPr marL="285750" indent="-285750" algn="just">
              <a:lnSpc>
                <a:spcPct val="125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kern="100" dirty="0">
                <a:solidFill>
                  <a:srgbClr val="000000"/>
                </a:solidFill>
                <a:latin typeface="+mn-ea"/>
              </a:rPr>
              <a:t>2019.1~2019.2</a:t>
            </a:r>
            <a:r>
              <a:rPr lang="zh-CN" altLang="zh-CN" kern="100" dirty="0">
                <a:solidFill>
                  <a:srgbClr val="000000"/>
                </a:solidFill>
                <a:latin typeface="+mn-ea"/>
              </a:rPr>
              <a:t>：针对研究方向进行文献的划归整理并进行深入相关研究，利用结构化建模方法改进网络结构，并进行实验，并且整理研究成果，写成小论文。</a:t>
            </a:r>
            <a:endParaRPr lang="zh-CN" altLang="zh-CN" sz="1400" kern="100" dirty="0">
              <a:latin typeface="+mn-ea"/>
            </a:endParaRPr>
          </a:p>
          <a:p>
            <a:pPr marL="285750" indent="-285750" algn="just">
              <a:lnSpc>
                <a:spcPct val="125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kern="100" dirty="0">
                <a:solidFill>
                  <a:srgbClr val="000000"/>
                </a:solidFill>
                <a:latin typeface="+mn-ea"/>
              </a:rPr>
              <a:t>2019.3~2020.1</a:t>
            </a:r>
            <a:r>
              <a:rPr lang="zh-CN" altLang="zh-CN" kern="100" dirty="0">
                <a:solidFill>
                  <a:srgbClr val="000000"/>
                </a:solidFill>
                <a:latin typeface="+mn-ea"/>
              </a:rPr>
              <a:t>：开拓新的研究方向进行深入研究，了解相关因果推理方法，改进网络结构，进行研究和实验。</a:t>
            </a:r>
            <a:endParaRPr lang="zh-CN" altLang="zh-CN" sz="1400" kern="100" dirty="0">
              <a:latin typeface="+mn-ea"/>
            </a:endParaRPr>
          </a:p>
          <a:p>
            <a:pPr marL="285750" indent="-285750" algn="just">
              <a:lnSpc>
                <a:spcPct val="125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kern="100" dirty="0">
                <a:solidFill>
                  <a:srgbClr val="000000"/>
                </a:solidFill>
                <a:latin typeface="+mn-ea"/>
              </a:rPr>
              <a:t>2020.2~2021.1</a:t>
            </a:r>
            <a:r>
              <a:rPr lang="zh-CN" altLang="zh-CN" kern="100" dirty="0">
                <a:solidFill>
                  <a:srgbClr val="000000"/>
                </a:solidFill>
                <a:latin typeface="+mn-ea"/>
              </a:rPr>
              <a:t>：在相关实验的基础上，整理研究成果，写成小论文。</a:t>
            </a:r>
            <a:endParaRPr lang="zh-CN" altLang="zh-CN" sz="1400" kern="100" dirty="0">
              <a:latin typeface="+mn-ea"/>
            </a:endParaRPr>
          </a:p>
          <a:p>
            <a:pPr marL="285750" indent="-285750" algn="just">
              <a:lnSpc>
                <a:spcPct val="125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kern="100" dirty="0">
                <a:solidFill>
                  <a:srgbClr val="000000"/>
                </a:solidFill>
                <a:latin typeface="+mn-ea"/>
              </a:rPr>
              <a:t>2021.2~2022.1</a:t>
            </a:r>
            <a:r>
              <a:rPr lang="zh-CN" altLang="zh-CN" kern="100" dirty="0">
                <a:solidFill>
                  <a:srgbClr val="000000"/>
                </a:solidFill>
                <a:latin typeface="+mn-ea"/>
              </a:rPr>
              <a:t>：针对深度学习与贝叶斯相结合深入研究，针对两方特点进行结合和改进，并进行相关实验。整理研究成果，写成小论文。</a:t>
            </a:r>
            <a:endParaRPr lang="zh-CN" altLang="zh-CN" sz="1400" kern="100" dirty="0">
              <a:latin typeface="+mn-ea"/>
            </a:endParaRPr>
          </a:p>
          <a:p>
            <a:pPr marL="285750" indent="-285750" algn="just">
              <a:lnSpc>
                <a:spcPct val="125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kern="100" dirty="0">
                <a:solidFill>
                  <a:srgbClr val="000000"/>
                </a:solidFill>
                <a:latin typeface="+mn-ea"/>
              </a:rPr>
              <a:t>2022.2~2022.4</a:t>
            </a:r>
            <a:r>
              <a:rPr lang="zh-CN" altLang="zh-CN" kern="100" dirty="0">
                <a:solidFill>
                  <a:srgbClr val="000000"/>
                </a:solidFill>
                <a:latin typeface="+mn-ea"/>
              </a:rPr>
              <a:t>：总结所有的研究内容，整理所有的研究成果，并撰写毕业论文。</a:t>
            </a:r>
            <a:endParaRPr lang="zh-CN" altLang="zh-CN" sz="1400" kern="100" dirty="0">
              <a:latin typeface="+mn-ea"/>
            </a:endParaRPr>
          </a:p>
          <a:p>
            <a:pPr marL="285750" indent="-285750" algn="just">
              <a:lnSpc>
                <a:spcPct val="125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kern="100" dirty="0">
                <a:solidFill>
                  <a:srgbClr val="000000"/>
                </a:solidFill>
                <a:latin typeface="+mn-ea"/>
              </a:rPr>
              <a:t>2022.5~2022.6</a:t>
            </a:r>
            <a:r>
              <a:rPr lang="zh-CN" altLang="zh-CN" kern="100" dirty="0">
                <a:solidFill>
                  <a:srgbClr val="000000"/>
                </a:solidFill>
                <a:latin typeface="+mn-ea"/>
              </a:rPr>
              <a:t>：修改毕业论文，准备毕业答辩。</a:t>
            </a:r>
            <a:endParaRPr lang="zh-CN" altLang="zh-CN" sz="1400" kern="100" dirty="0">
              <a:latin typeface="+mn-ea"/>
            </a:endParaRPr>
          </a:p>
          <a:p>
            <a:pPr marL="285750" indent="-285750" algn="just">
              <a:lnSpc>
                <a:spcPct val="125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kern="100" dirty="0">
                <a:solidFill>
                  <a:srgbClr val="000000"/>
                </a:solidFill>
                <a:latin typeface="+mn-ea"/>
              </a:rPr>
              <a:t>2022.6~2022.8</a:t>
            </a:r>
            <a:r>
              <a:rPr lang="zh-CN" altLang="zh-CN" kern="100" dirty="0">
                <a:solidFill>
                  <a:srgbClr val="000000"/>
                </a:solidFill>
                <a:latin typeface="+mn-ea"/>
              </a:rPr>
              <a:t>：完成毕业答辩。</a:t>
            </a:r>
            <a:endParaRPr lang="zh-CN" altLang="zh-CN" sz="1400" kern="100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74560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41186" y="4312575"/>
            <a:ext cx="71096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恳请各位老师批评指正</a:t>
            </a:r>
            <a:endParaRPr lang="zh-CN" altLang="en-US" sz="54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" y="3"/>
            <a:ext cx="12191999" cy="26246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823585" y="5360340"/>
            <a:ext cx="45448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：顾幸生教授、谷小婧副教授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人：胡敬玉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541183" y="5291207"/>
            <a:ext cx="710963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431" y="568269"/>
            <a:ext cx="3383275" cy="327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046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/>
          <p:cNvSpPr txBox="1"/>
          <p:nvPr/>
        </p:nvSpPr>
        <p:spPr>
          <a:xfrm>
            <a:off x="5560018" y="1797046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>
                <a:solidFill>
                  <a:schemeClr val="accent1">
                    <a:lumMod val="50000"/>
                    <a:alpha val="30000"/>
                  </a:schemeClr>
                </a:solidFill>
              </a:rPr>
              <a:t>04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grpSp>
        <p:nvGrpSpPr>
          <p:cNvPr id="54" name="组合 53"/>
          <p:cNvGrpSpPr/>
          <p:nvPr/>
        </p:nvGrpSpPr>
        <p:grpSpPr>
          <a:xfrm rot="21345802">
            <a:off x="5085177" y="1245333"/>
            <a:ext cx="1049867" cy="4725785"/>
            <a:chOff x="575734" y="1277082"/>
            <a:chExt cx="1049866" cy="4725785"/>
          </a:xfrm>
        </p:grpSpPr>
        <p:cxnSp>
          <p:nvCxnSpPr>
            <p:cNvPr id="55" name="直接连接符 54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56" name="矩形 55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10683970" y="1755141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>
                <a:solidFill>
                  <a:schemeClr val="accent1">
                    <a:lumMod val="50000"/>
                    <a:alpha val="30000"/>
                  </a:schemeClr>
                </a:solidFill>
              </a:rPr>
              <a:t>07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grpSp>
        <p:nvGrpSpPr>
          <p:cNvPr id="66" name="组合 65"/>
          <p:cNvGrpSpPr/>
          <p:nvPr/>
        </p:nvGrpSpPr>
        <p:grpSpPr>
          <a:xfrm rot="21345802">
            <a:off x="10209129" y="1203428"/>
            <a:ext cx="1049867" cy="4725785"/>
            <a:chOff x="575734" y="1277082"/>
            <a:chExt cx="1049866" cy="4725785"/>
          </a:xfrm>
        </p:grpSpPr>
        <p:cxnSp>
          <p:nvCxnSpPr>
            <p:cNvPr id="67" name="直接连接符 66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68" name="矩形 67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3807486" y="1766204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>
                <a:solidFill>
                  <a:schemeClr val="accent1">
                    <a:lumMod val="50000"/>
                    <a:alpha val="30000"/>
                  </a:schemeClr>
                </a:solidFill>
              </a:rPr>
              <a:t>03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grpSp>
        <p:nvGrpSpPr>
          <p:cNvPr id="50" name="组合 49"/>
          <p:cNvGrpSpPr/>
          <p:nvPr/>
        </p:nvGrpSpPr>
        <p:grpSpPr>
          <a:xfrm rot="21345802">
            <a:off x="3332645" y="1214491"/>
            <a:ext cx="1049867" cy="4725785"/>
            <a:chOff x="575734" y="1277082"/>
            <a:chExt cx="1049866" cy="4725785"/>
          </a:xfrm>
        </p:grpSpPr>
        <p:cxnSp>
          <p:nvCxnSpPr>
            <p:cNvPr id="51" name="直接连接符 50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52" name="矩形 51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10543696" y="559465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进度安排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5348931" y="564526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技术路线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09245" y="1900532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01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 rot="21345802">
            <a:off x="-137535" y="1348817"/>
            <a:ext cx="1049867" cy="4725785"/>
            <a:chOff x="575734" y="1277082"/>
            <a:chExt cx="1049866" cy="4725785"/>
          </a:xfrm>
        </p:grpSpPr>
        <p:cxnSp>
          <p:nvCxnSpPr>
            <p:cNvPr id="8" name="直接连接符 7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1" name="矩形 1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78064" y="5645261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</a:rPr>
              <a:t>课题</a:t>
            </a:r>
            <a:r>
              <a:rPr lang="zh-CN" altLang="en-US" sz="2000" b="1" dirty="0" smtClean="0">
                <a:solidFill>
                  <a:schemeClr val="accent1">
                    <a:lumMod val="50000"/>
                  </a:schemeClr>
                </a:solidFill>
              </a:rPr>
              <a:t>背景及意义</a:t>
            </a:r>
            <a:endParaRPr lang="zh-CN" altLang="en-U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113248" y="564526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文献综述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688479" y="564526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研究内容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085333" y="564526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预期研究成果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8945450" y="561690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工作基础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2346688" y="1772152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02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 rot="21345802">
            <a:off x="1871847" y="1220439"/>
            <a:ext cx="1049867" cy="4725785"/>
            <a:chOff x="575734" y="1277082"/>
            <a:chExt cx="1049866" cy="4725785"/>
          </a:xfrm>
        </p:grpSpPr>
        <p:cxnSp>
          <p:nvCxnSpPr>
            <p:cNvPr id="44" name="直接连接符 43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45" name="矩形 44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7373874" y="1772152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>
                <a:solidFill>
                  <a:schemeClr val="accent1">
                    <a:lumMod val="50000"/>
                    <a:alpha val="30000"/>
                  </a:schemeClr>
                </a:solidFill>
              </a:rPr>
              <a:t>05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grpSp>
        <p:nvGrpSpPr>
          <p:cNvPr id="58" name="组合 57"/>
          <p:cNvGrpSpPr/>
          <p:nvPr/>
        </p:nvGrpSpPr>
        <p:grpSpPr>
          <a:xfrm rot="21345802">
            <a:off x="6899033" y="1220439"/>
            <a:ext cx="1049867" cy="4725785"/>
            <a:chOff x="575734" y="1277082"/>
            <a:chExt cx="1049866" cy="4725785"/>
          </a:xfrm>
        </p:grpSpPr>
        <p:cxnSp>
          <p:nvCxnSpPr>
            <p:cNvPr id="59" name="直接连接符 58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60" name="矩形 59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9090621" y="1749193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>
                <a:solidFill>
                  <a:schemeClr val="accent1">
                    <a:lumMod val="50000"/>
                    <a:alpha val="30000"/>
                  </a:schemeClr>
                </a:solidFill>
              </a:rPr>
              <a:t>06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grpSp>
        <p:nvGrpSpPr>
          <p:cNvPr id="62" name="组合 61"/>
          <p:cNvGrpSpPr/>
          <p:nvPr/>
        </p:nvGrpSpPr>
        <p:grpSpPr>
          <a:xfrm rot="21345802">
            <a:off x="8615780" y="1197480"/>
            <a:ext cx="1049867" cy="4725785"/>
            <a:chOff x="575734" y="1277082"/>
            <a:chExt cx="1049866" cy="4725785"/>
          </a:xfrm>
        </p:grpSpPr>
        <p:cxnSp>
          <p:nvCxnSpPr>
            <p:cNvPr id="63" name="直接连接符 62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64" name="矩形 63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9" name="矩形 38"/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-141775" y="4983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开题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 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基于深度贝叶斯学习的多模态医学图像分割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63195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8290" y="75686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01 </a:t>
            </a:r>
            <a:r>
              <a:rPr lang="zh-CN" altLang="en-US" dirty="0" smtClean="0">
                <a:solidFill>
                  <a:schemeClr val="bg1"/>
                </a:solidFill>
              </a:rPr>
              <a:t>课题背景及意义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365209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02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课题意义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5373449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03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主要任务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7381691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04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面临问题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9389931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05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解决办法</a:t>
            </a:r>
          </a:p>
        </p:txBody>
      </p:sp>
      <p:cxnSp>
        <p:nvCxnSpPr>
          <p:cNvPr id="30" name="直接连接符 29"/>
          <p:cNvCxnSpPr/>
          <p:nvPr/>
        </p:nvCxnSpPr>
        <p:spPr>
          <a:xfrm flipH="1">
            <a:off x="3080651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5055034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7063275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9080847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https://ars.els-cdn.com/content/image/1-s2.0-S1047320316301122-gr6_lrg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-4959" y="108346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01 </a:t>
            </a:r>
            <a:r>
              <a:rPr lang="zh-CN" altLang="en-US" dirty="0" smtClean="0">
                <a:solidFill>
                  <a:schemeClr val="bg1"/>
                </a:solidFill>
              </a:rPr>
              <a:t>课题背景及意义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180366" y="107110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02 </a:t>
            </a:r>
            <a:r>
              <a:rPr lang="zh-CN" altLang="en-US" dirty="0" smtClean="0">
                <a:solidFill>
                  <a:schemeClr val="bg1">
                    <a:alpha val="30000"/>
                  </a:schemeClr>
                </a:solidFill>
              </a:rPr>
              <a:t>文献综述</a:t>
            </a:r>
            <a:endParaRPr lang="zh-CN" altLang="en-US" dirty="0">
              <a:solidFill>
                <a:schemeClr val="bg1">
                  <a:alpha val="30000"/>
                </a:schemeClr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815059" y="11805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alpha val="30000"/>
                  </a:schemeClr>
                </a:solidFill>
              </a:rPr>
              <a:t>03 </a:t>
            </a:r>
            <a:r>
              <a:rPr lang="zh-CN" altLang="en-US" dirty="0" smtClean="0">
                <a:solidFill>
                  <a:schemeClr val="bg1">
                    <a:alpha val="30000"/>
                  </a:schemeClr>
                </a:solidFill>
              </a:rPr>
              <a:t>研究内容</a:t>
            </a:r>
            <a:endParaRPr lang="zh-CN" altLang="en-US" dirty="0">
              <a:solidFill>
                <a:schemeClr val="bg1">
                  <a:alpha val="30000"/>
                </a:schemeClr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338726" y="10711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alpha val="30000"/>
                  </a:schemeClr>
                </a:solidFill>
              </a:rPr>
              <a:t>04 </a:t>
            </a:r>
            <a:r>
              <a:rPr lang="zh-CN" altLang="en-US" dirty="0" smtClean="0">
                <a:solidFill>
                  <a:schemeClr val="bg1">
                    <a:alpha val="30000"/>
                  </a:schemeClr>
                </a:solidFill>
              </a:rPr>
              <a:t>技术路线</a:t>
            </a:r>
            <a:r>
              <a:rPr lang="en-US" altLang="zh-CN" dirty="0" smtClean="0">
                <a:solidFill>
                  <a:schemeClr val="bg1">
                    <a:alpha val="30000"/>
                  </a:schemeClr>
                </a:solidFill>
              </a:rPr>
              <a:t> </a:t>
            </a:r>
            <a:endParaRPr lang="zh-CN" altLang="en-US" dirty="0">
              <a:solidFill>
                <a:schemeClr val="bg1">
                  <a:alpha val="30000"/>
                </a:schemeClr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976298" y="58201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05 </a:t>
            </a:r>
            <a:r>
              <a:rPr lang="zh-CN" altLang="en-US" dirty="0" smtClean="0">
                <a:solidFill>
                  <a:schemeClr val="bg1">
                    <a:alpha val="30000"/>
                  </a:schemeClr>
                </a:solidFill>
              </a:rPr>
              <a:t>预期研究成果</a:t>
            </a:r>
            <a:endParaRPr lang="zh-CN" altLang="en-US" dirty="0">
              <a:solidFill>
                <a:schemeClr val="bg1">
                  <a:alpha val="30000"/>
                </a:schemeClr>
              </a:solidFill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2049680" y="139322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3685262" y="139781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5233827" y="130215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6831442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8909716" y="115979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>
            <a:off x="10661560" y="134551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9028669" y="5820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alpha val="30000"/>
                  </a:schemeClr>
                </a:solidFill>
              </a:rPr>
              <a:t>06 </a:t>
            </a:r>
            <a:r>
              <a:rPr lang="zh-CN" altLang="en-US" dirty="0" smtClean="0">
                <a:solidFill>
                  <a:schemeClr val="bg1">
                    <a:alpha val="30000"/>
                  </a:schemeClr>
                </a:solidFill>
              </a:rPr>
              <a:t>工作基础</a:t>
            </a:r>
            <a:endParaRPr lang="zh-CN" altLang="en-US" dirty="0">
              <a:solidFill>
                <a:schemeClr val="bg1">
                  <a:alpha val="30000"/>
                </a:schemeClr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0723325" y="94555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alpha val="30000"/>
                  </a:schemeClr>
                </a:solidFill>
              </a:rPr>
              <a:t>07 </a:t>
            </a:r>
            <a:r>
              <a:rPr lang="zh-CN" altLang="en-US" dirty="0" smtClean="0">
                <a:solidFill>
                  <a:schemeClr val="bg1">
                    <a:alpha val="30000"/>
                  </a:schemeClr>
                </a:solidFill>
              </a:rPr>
              <a:t>进度安排</a:t>
            </a:r>
            <a:endParaRPr lang="zh-CN" altLang="en-US" dirty="0">
              <a:solidFill>
                <a:schemeClr val="bg1">
                  <a:alpha val="30000"/>
                </a:schemeClr>
              </a:solidFill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2793"/>
          <a:stretch/>
        </p:blipFill>
        <p:spPr>
          <a:xfrm>
            <a:off x="1563233" y="1396694"/>
            <a:ext cx="8673616" cy="214416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332500" y="780097"/>
            <a:ext cx="3877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多模态医学图像分割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84825"/>
          <a:stretch/>
        </p:blipFill>
        <p:spPr>
          <a:xfrm>
            <a:off x="5055034" y="4673752"/>
            <a:ext cx="1907906" cy="2088998"/>
          </a:xfrm>
          <a:prstGeom prst="rect">
            <a:avLst/>
          </a:prstGeom>
        </p:spPr>
      </p:pic>
      <p:sp>
        <p:nvSpPr>
          <p:cNvPr id="43" name="任意多边形 42"/>
          <p:cNvSpPr/>
          <p:nvPr/>
        </p:nvSpPr>
        <p:spPr>
          <a:xfrm>
            <a:off x="5646933" y="5226953"/>
            <a:ext cx="506217" cy="750674"/>
          </a:xfrm>
          <a:custGeom>
            <a:avLst/>
            <a:gdLst>
              <a:gd name="connsiteX0" fmla="*/ 485775 w 557213"/>
              <a:gd name="connsiteY0" fmla="*/ 519112 h 795337"/>
              <a:gd name="connsiteX1" fmla="*/ 509588 w 557213"/>
              <a:gd name="connsiteY1" fmla="*/ 457200 h 795337"/>
              <a:gd name="connsiteX2" fmla="*/ 547688 w 557213"/>
              <a:gd name="connsiteY2" fmla="*/ 419100 h 795337"/>
              <a:gd name="connsiteX3" fmla="*/ 557213 w 557213"/>
              <a:gd name="connsiteY3" fmla="*/ 366712 h 795337"/>
              <a:gd name="connsiteX4" fmla="*/ 542925 w 557213"/>
              <a:gd name="connsiteY4" fmla="*/ 309562 h 795337"/>
              <a:gd name="connsiteX5" fmla="*/ 509588 w 557213"/>
              <a:gd name="connsiteY5" fmla="*/ 266700 h 795337"/>
              <a:gd name="connsiteX6" fmla="*/ 471488 w 557213"/>
              <a:gd name="connsiteY6" fmla="*/ 204787 h 795337"/>
              <a:gd name="connsiteX7" fmla="*/ 481013 w 557213"/>
              <a:gd name="connsiteY7" fmla="*/ 142875 h 795337"/>
              <a:gd name="connsiteX8" fmla="*/ 495300 w 557213"/>
              <a:gd name="connsiteY8" fmla="*/ 95250 h 795337"/>
              <a:gd name="connsiteX9" fmla="*/ 485775 w 557213"/>
              <a:gd name="connsiteY9" fmla="*/ 52387 h 795337"/>
              <a:gd name="connsiteX10" fmla="*/ 438150 w 557213"/>
              <a:gd name="connsiteY10" fmla="*/ 9525 h 795337"/>
              <a:gd name="connsiteX11" fmla="*/ 385763 w 557213"/>
              <a:gd name="connsiteY11" fmla="*/ 0 h 795337"/>
              <a:gd name="connsiteX12" fmla="*/ 371475 w 557213"/>
              <a:gd name="connsiteY12" fmla="*/ 52387 h 795337"/>
              <a:gd name="connsiteX13" fmla="*/ 342900 w 557213"/>
              <a:gd name="connsiteY13" fmla="*/ 100012 h 795337"/>
              <a:gd name="connsiteX14" fmla="*/ 290513 w 557213"/>
              <a:gd name="connsiteY14" fmla="*/ 80962 h 795337"/>
              <a:gd name="connsiteX15" fmla="*/ 195263 w 557213"/>
              <a:gd name="connsiteY15" fmla="*/ 61912 h 795337"/>
              <a:gd name="connsiteX16" fmla="*/ 176213 w 557213"/>
              <a:gd name="connsiteY16" fmla="*/ 95250 h 795337"/>
              <a:gd name="connsiteX17" fmla="*/ 242888 w 557213"/>
              <a:gd name="connsiteY17" fmla="*/ 119062 h 795337"/>
              <a:gd name="connsiteX18" fmla="*/ 238125 w 557213"/>
              <a:gd name="connsiteY18" fmla="*/ 171450 h 795337"/>
              <a:gd name="connsiteX19" fmla="*/ 185738 w 557213"/>
              <a:gd name="connsiteY19" fmla="*/ 200025 h 795337"/>
              <a:gd name="connsiteX20" fmla="*/ 119063 w 557213"/>
              <a:gd name="connsiteY20" fmla="*/ 204787 h 795337"/>
              <a:gd name="connsiteX21" fmla="*/ 95250 w 557213"/>
              <a:gd name="connsiteY21" fmla="*/ 233362 h 795337"/>
              <a:gd name="connsiteX22" fmla="*/ 80963 w 557213"/>
              <a:gd name="connsiteY22" fmla="*/ 295275 h 795337"/>
              <a:gd name="connsiteX23" fmla="*/ 57150 w 557213"/>
              <a:gd name="connsiteY23" fmla="*/ 333375 h 795337"/>
              <a:gd name="connsiteX24" fmla="*/ 33338 w 557213"/>
              <a:gd name="connsiteY24" fmla="*/ 385762 h 795337"/>
              <a:gd name="connsiteX25" fmla="*/ 19050 w 557213"/>
              <a:gd name="connsiteY25" fmla="*/ 447675 h 795337"/>
              <a:gd name="connsiteX26" fmla="*/ 0 w 557213"/>
              <a:gd name="connsiteY26" fmla="*/ 485775 h 795337"/>
              <a:gd name="connsiteX27" fmla="*/ 4763 w 557213"/>
              <a:gd name="connsiteY27" fmla="*/ 528637 h 795337"/>
              <a:gd name="connsiteX28" fmla="*/ 42863 w 557213"/>
              <a:gd name="connsiteY28" fmla="*/ 538162 h 795337"/>
              <a:gd name="connsiteX29" fmla="*/ 76200 w 557213"/>
              <a:gd name="connsiteY29" fmla="*/ 576262 h 795337"/>
              <a:gd name="connsiteX30" fmla="*/ 123825 w 557213"/>
              <a:gd name="connsiteY30" fmla="*/ 600075 h 795337"/>
              <a:gd name="connsiteX31" fmla="*/ 138113 w 557213"/>
              <a:gd name="connsiteY31" fmla="*/ 652462 h 795337"/>
              <a:gd name="connsiteX32" fmla="*/ 114300 w 557213"/>
              <a:gd name="connsiteY32" fmla="*/ 676275 h 795337"/>
              <a:gd name="connsiteX33" fmla="*/ 104775 w 557213"/>
              <a:gd name="connsiteY33" fmla="*/ 695325 h 795337"/>
              <a:gd name="connsiteX34" fmla="*/ 123825 w 557213"/>
              <a:gd name="connsiteY34" fmla="*/ 742950 h 795337"/>
              <a:gd name="connsiteX35" fmla="*/ 171450 w 557213"/>
              <a:gd name="connsiteY35" fmla="*/ 781050 h 795337"/>
              <a:gd name="connsiteX36" fmla="*/ 228600 w 557213"/>
              <a:gd name="connsiteY36" fmla="*/ 795337 h 795337"/>
              <a:gd name="connsiteX37" fmla="*/ 276225 w 557213"/>
              <a:gd name="connsiteY37" fmla="*/ 795337 h 795337"/>
              <a:gd name="connsiteX38" fmla="*/ 280988 w 557213"/>
              <a:gd name="connsiteY38" fmla="*/ 771525 h 795337"/>
              <a:gd name="connsiteX39" fmla="*/ 323850 w 557213"/>
              <a:gd name="connsiteY39" fmla="*/ 738187 h 795337"/>
              <a:gd name="connsiteX40" fmla="*/ 347663 w 557213"/>
              <a:gd name="connsiteY40" fmla="*/ 681037 h 795337"/>
              <a:gd name="connsiteX41" fmla="*/ 395288 w 557213"/>
              <a:gd name="connsiteY41" fmla="*/ 657225 h 795337"/>
              <a:gd name="connsiteX42" fmla="*/ 438150 w 557213"/>
              <a:gd name="connsiteY42" fmla="*/ 657225 h 795337"/>
              <a:gd name="connsiteX43" fmla="*/ 466725 w 557213"/>
              <a:gd name="connsiteY43" fmla="*/ 628650 h 795337"/>
              <a:gd name="connsiteX44" fmla="*/ 466725 w 557213"/>
              <a:gd name="connsiteY44" fmla="*/ 595312 h 795337"/>
              <a:gd name="connsiteX45" fmla="*/ 438150 w 557213"/>
              <a:gd name="connsiteY45" fmla="*/ 581025 h 795337"/>
              <a:gd name="connsiteX46" fmla="*/ 433388 w 557213"/>
              <a:gd name="connsiteY46" fmla="*/ 566737 h 795337"/>
              <a:gd name="connsiteX47" fmla="*/ 485775 w 557213"/>
              <a:gd name="connsiteY47" fmla="*/ 519112 h 795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57213" h="795337">
                <a:moveTo>
                  <a:pt x="485775" y="519112"/>
                </a:moveTo>
                <a:lnTo>
                  <a:pt x="509588" y="457200"/>
                </a:lnTo>
                <a:lnTo>
                  <a:pt x="547688" y="419100"/>
                </a:lnTo>
                <a:lnTo>
                  <a:pt x="557213" y="366712"/>
                </a:lnTo>
                <a:lnTo>
                  <a:pt x="542925" y="309562"/>
                </a:lnTo>
                <a:lnTo>
                  <a:pt x="509588" y="266700"/>
                </a:lnTo>
                <a:lnTo>
                  <a:pt x="471488" y="204787"/>
                </a:lnTo>
                <a:lnTo>
                  <a:pt x="481013" y="142875"/>
                </a:lnTo>
                <a:lnTo>
                  <a:pt x="495300" y="95250"/>
                </a:lnTo>
                <a:lnTo>
                  <a:pt x="485775" y="52387"/>
                </a:lnTo>
                <a:lnTo>
                  <a:pt x="438150" y="9525"/>
                </a:lnTo>
                <a:lnTo>
                  <a:pt x="385763" y="0"/>
                </a:lnTo>
                <a:lnTo>
                  <a:pt x="371475" y="52387"/>
                </a:lnTo>
                <a:lnTo>
                  <a:pt x="342900" y="100012"/>
                </a:lnTo>
                <a:lnTo>
                  <a:pt x="290513" y="80962"/>
                </a:lnTo>
                <a:lnTo>
                  <a:pt x="195263" y="61912"/>
                </a:lnTo>
                <a:lnTo>
                  <a:pt x="176213" y="95250"/>
                </a:lnTo>
                <a:lnTo>
                  <a:pt x="242888" y="119062"/>
                </a:lnTo>
                <a:lnTo>
                  <a:pt x="238125" y="171450"/>
                </a:lnTo>
                <a:lnTo>
                  <a:pt x="185738" y="200025"/>
                </a:lnTo>
                <a:lnTo>
                  <a:pt x="119063" y="204787"/>
                </a:lnTo>
                <a:lnTo>
                  <a:pt x="95250" y="233362"/>
                </a:lnTo>
                <a:lnTo>
                  <a:pt x="80963" y="295275"/>
                </a:lnTo>
                <a:lnTo>
                  <a:pt x="57150" y="333375"/>
                </a:lnTo>
                <a:lnTo>
                  <a:pt x="33338" y="385762"/>
                </a:lnTo>
                <a:lnTo>
                  <a:pt x="19050" y="447675"/>
                </a:lnTo>
                <a:lnTo>
                  <a:pt x="0" y="485775"/>
                </a:lnTo>
                <a:lnTo>
                  <a:pt x="4763" y="528637"/>
                </a:lnTo>
                <a:lnTo>
                  <a:pt x="42863" y="538162"/>
                </a:lnTo>
                <a:lnTo>
                  <a:pt x="76200" y="576262"/>
                </a:lnTo>
                <a:lnTo>
                  <a:pt x="123825" y="600075"/>
                </a:lnTo>
                <a:lnTo>
                  <a:pt x="138113" y="652462"/>
                </a:lnTo>
                <a:lnTo>
                  <a:pt x="114300" y="676275"/>
                </a:lnTo>
                <a:lnTo>
                  <a:pt x="104775" y="695325"/>
                </a:lnTo>
                <a:lnTo>
                  <a:pt x="123825" y="742950"/>
                </a:lnTo>
                <a:lnTo>
                  <a:pt x="171450" y="781050"/>
                </a:lnTo>
                <a:lnTo>
                  <a:pt x="228600" y="795337"/>
                </a:lnTo>
                <a:lnTo>
                  <a:pt x="276225" y="795337"/>
                </a:lnTo>
                <a:lnTo>
                  <a:pt x="280988" y="771525"/>
                </a:lnTo>
                <a:lnTo>
                  <a:pt x="323850" y="738187"/>
                </a:lnTo>
                <a:lnTo>
                  <a:pt x="347663" y="681037"/>
                </a:lnTo>
                <a:lnTo>
                  <a:pt x="395288" y="657225"/>
                </a:lnTo>
                <a:lnTo>
                  <a:pt x="438150" y="657225"/>
                </a:lnTo>
                <a:lnTo>
                  <a:pt x="466725" y="628650"/>
                </a:lnTo>
                <a:lnTo>
                  <a:pt x="466725" y="595312"/>
                </a:lnTo>
                <a:lnTo>
                  <a:pt x="438150" y="581025"/>
                </a:lnTo>
                <a:lnTo>
                  <a:pt x="433388" y="566737"/>
                </a:lnTo>
                <a:lnTo>
                  <a:pt x="485775" y="519112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5752832" y="5405656"/>
            <a:ext cx="400318" cy="393268"/>
          </a:xfrm>
          <a:custGeom>
            <a:avLst/>
            <a:gdLst>
              <a:gd name="connsiteX0" fmla="*/ 138113 w 433388"/>
              <a:gd name="connsiteY0" fmla="*/ 38100 h 414337"/>
              <a:gd name="connsiteX1" fmla="*/ 195263 w 433388"/>
              <a:gd name="connsiteY1" fmla="*/ 0 h 414337"/>
              <a:gd name="connsiteX2" fmla="*/ 271463 w 433388"/>
              <a:gd name="connsiteY2" fmla="*/ 19050 h 414337"/>
              <a:gd name="connsiteX3" fmla="*/ 328613 w 433388"/>
              <a:gd name="connsiteY3" fmla="*/ 61912 h 414337"/>
              <a:gd name="connsiteX4" fmla="*/ 376238 w 433388"/>
              <a:gd name="connsiteY4" fmla="*/ 119062 h 414337"/>
              <a:gd name="connsiteX5" fmla="*/ 414338 w 433388"/>
              <a:gd name="connsiteY5" fmla="*/ 166687 h 414337"/>
              <a:gd name="connsiteX6" fmla="*/ 433388 w 433388"/>
              <a:gd name="connsiteY6" fmla="*/ 242887 h 414337"/>
              <a:gd name="connsiteX7" fmla="*/ 423863 w 433388"/>
              <a:gd name="connsiteY7" fmla="*/ 300037 h 414337"/>
              <a:gd name="connsiteX8" fmla="*/ 404813 w 433388"/>
              <a:gd name="connsiteY8" fmla="*/ 352425 h 414337"/>
              <a:gd name="connsiteX9" fmla="*/ 347663 w 433388"/>
              <a:gd name="connsiteY9" fmla="*/ 376237 h 414337"/>
              <a:gd name="connsiteX10" fmla="*/ 295275 w 433388"/>
              <a:gd name="connsiteY10" fmla="*/ 381000 h 414337"/>
              <a:gd name="connsiteX11" fmla="*/ 261938 w 433388"/>
              <a:gd name="connsiteY11" fmla="*/ 404812 h 414337"/>
              <a:gd name="connsiteX12" fmla="*/ 176213 w 433388"/>
              <a:gd name="connsiteY12" fmla="*/ 414337 h 414337"/>
              <a:gd name="connsiteX13" fmla="*/ 114300 w 433388"/>
              <a:gd name="connsiteY13" fmla="*/ 376237 h 414337"/>
              <a:gd name="connsiteX14" fmla="*/ 90488 w 433388"/>
              <a:gd name="connsiteY14" fmla="*/ 376237 h 414337"/>
              <a:gd name="connsiteX15" fmla="*/ 52388 w 433388"/>
              <a:gd name="connsiteY15" fmla="*/ 338137 h 414337"/>
              <a:gd name="connsiteX16" fmla="*/ 19050 w 433388"/>
              <a:gd name="connsiteY16" fmla="*/ 295275 h 414337"/>
              <a:gd name="connsiteX17" fmla="*/ 0 w 433388"/>
              <a:gd name="connsiteY17" fmla="*/ 200025 h 414337"/>
              <a:gd name="connsiteX18" fmla="*/ 19050 w 433388"/>
              <a:gd name="connsiteY18" fmla="*/ 109537 h 414337"/>
              <a:gd name="connsiteX19" fmla="*/ 23813 w 433388"/>
              <a:gd name="connsiteY19" fmla="*/ 80962 h 414337"/>
              <a:gd name="connsiteX20" fmla="*/ 38100 w 433388"/>
              <a:gd name="connsiteY20" fmla="*/ 66675 h 414337"/>
              <a:gd name="connsiteX21" fmla="*/ 57150 w 433388"/>
              <a:gd name="connsiteY21" fmla="*/ 66675 h 414337"/>
              <a:gd name="connsiteX22" fmla="*/ 90488 w 433388"/>
              <a:gd name="connsiteY22" fmla="*/ 76200 h 414337"/>
              <a:gd name="connsiteX23" fmla="*/ 138113 w 433388"/>
              <a:gd name="connsiteY23" fmla="*/ 38100 h 414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33388" h="414337">
                <a:moveTo>
                  <a:pt x="138113" y="38100"/>
                </a:moveTo>
                <a:lnTo>
                  <a:pt x="195263" y="0"/>
                </a:lnTo>
                <a:lnTo>
                  <a:pt x="271463" y="19050"/>
                </a:lnTo>
                <a:lnTo>
                  <a:pt x="328613" y="61912"/>
                </a:lnTo>
                <a:lnTo>
                  <a:pt x="376238" y="119062"/>
                </a:lnTo>
                <a:lnTo>
                  <a:pt x="414338" y="166687"/>
                </a:lnTo>
                <a:lnTo>
                  <a:pt x="433388" y="242887"/>
                </a:lnTo>
                <a:lnTo>
                  <a:pt x="423863" y="300037"/>
                </a:lnTo>
                <a:lnTo>
                  <a:pt x="404813" y="352425"/>
                </a:lnTo>
                <a:lnTo>
                  <a:pt x="347663" y="376237"/>
                </a:lnTo>
                <a:lnTo>
                  <a:pt x="295275" y="381000"/>
                </a:lnTo>
                <a:lnTo>
                  <a:pt x="261938" y="404812"/>
                </a:lnTo>
                <a:lnTo>
                  <a:pt x="176213" y="414337"/>
                </a:lnTo>
                <a:lnTo>
                  <a:pt x="114300" y="376237"/>
                </a:lnTo>
                <a:lnTo>
                  <a:pt x="90488" y="376237"/>
                </a:lnTo>
                <a:lnTo>
                  <a:pt x="52388" y="338137"/>
                </a:lnTo>
                <a:lnTo>
                  <a:pt x="19050" y="295275"/>
                </a:lnTo>
                <a:lnTo>
                  <a:pt x="0" y="200025"/>
                </a:lnTo>
                <a:lnTo>
                  <a:pt x="19050" y="109537"/>
                </a:lnTo>
                <a:lnTo>
                  <a:pt x="23813" y="80962"/>
                </a:lnTo>
                <a:lnTo>
                  <a:pt x="38100" y="66675"/>
                </a:lnTo>
                <a:lnTo>
                  <a:pt x="57150" y="66675"/>
                </a:lnTo>
                <a:lnTo>
                  <a:pt x="90488" y="76200"/>
                </a:lnTo>
                <a:lnTo>
                  <a:pt x="138113" y="3810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513429" y="5600183"/>
            <a:ext cx="518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像素</a:t>
            </a:r>
            <a:r>
              <a:rPr lang="en-US" altLang="zh-CN" sz="2800" dirty="0"/>
              <a:t>(</a:t>
            </a:r>
            <a:r>
              <a:rPr lang="zh-CN" altLang="en-US" sz="2800" dirty="0" smtClean="0"/>
              <a:t>体素</a:t>
            </a:r>
            <a:r>
              <a:rPr lang="en-US" altLang="zh-CN" sz="2800" dirty="0" smtClean="0"/>
              <a:t>)</a:t>
            </a:r>
            <a:r>
              <a:rPr lang="zh-CN" altLang="en-US" sz="2800" dirty="0" smtClean="0"/>
              <a:t>级的分类任务</a:t>
            </a:r>
            <a:endParaRPr lang="en-US" altLang="zh-CN" sz="2800" dirty="0" smtClean="0"/>
          </a:p>
        </p:txBody>
      </p:sp>
      <p:sp>
        <p:nvSpPr>
          <p:cNvPr id="4" name="下箭头 3"/>
          <p:cNvSpPr/>
          <p:nvPr/>
        </p:nvSpPr>
        <p:spPr>
          <a:xfrm>
            <a:off x="5731963" y="3590925"/>
            <a:ext cx="706242" cy="1082827"/>
          </a:xfrm>
          <a:prstGeom prst="down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79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8290" y="75686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01 </a:t>
            </a:r>
            <a:r>
              <a:rPr lang="zh-CN" altLang="en-US" dirty="0" smtClean="0">
                <a:solidFill>
                  <a:schemeClr val="bg1"/>
                </a:solidFill>
              </a:rPr>
              <a:t>课题背景及意义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365209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02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课题意义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5373449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03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主要任务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7381691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04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面临问题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9389931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05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解决办法</a:t>
            </a:r>
          </a:p>
        </p:txBody>
      </p:sp>
      <p:cxnSp>
        <p:nvCxnSpPr>
          <p:cNvPr id="30" name="直接连接符 29"/>
          <p:cNvCxnSpPr/>
          <p:nvPr/>
        </p:nvCxnSpPr>
        <p:spPr>
          <a:xfrm flipH="1">
            <a:off x="3080651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5055034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7063275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9080847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https://ars.els-cdn.com/content/image/1-s2.0-S1047320316301122-gr6_lrg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2093454"/>
            <a:ext cx="4572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779102297"/>
              </p:ext>
            </p:extLst>
          </p:nvPr>
        </p:nvGraphicFramePr>
        <p:xfrm>
          <a:off x="2593975" y="-164778"/>
          <a:ext cx="11303000" cy="690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6085084" y="755846"/>
            <a:ext cx="3511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医学图像分割的研究意义：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-4959" y="108346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01 </a:t>
            </a:r>
            <a:r>
              <a:rPr lang="zh-CN" altLang="en-US" dirty="0" smtClean="0">
                <a:solidFill>
                  <a:schemeClr val="bg1"/>
                </a:solidFill>
              </a:rPr>
              <a:t>课题背景及意义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180366" y="107110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02 </a:t>
            </a:r>
            <a:r>
              <a:rPr lang="zh-CN" altLang="en-US" dirty="0" smtClean="0">
                <a:solidFill>
                  <a:schemeClr val="bg1">
                    <a:alpha val="30000"/>
                  </a:schemeClr>
                </a:solidFill>
              </a:rPr>
              <a:t>文献综述</a:t>
            </a:r>
            <a:endParaRPr lang="zh-CN" altLang="en-US" dirty="0">
              <a:solidFill>
                <a:schemeClr val="bg1">
                  <a:alpha val="30000"/>
                </a:schemeClr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815059" y="11805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alpha val="30000"/>
                  </a:schemeClr>
                </a:solidFill>
              </a:rPr>
              <a:t>03 </a:t>
            </a:r>
            <a:r>
              <a:rPr lang="zh-CN" altLang="en-US" dirty="0" smtClean="0">
                <a:solidFill>
                  <a:schemeClr val="bg1">
                    <a:alpha val="30000"/>
                  </a:schemeClr>
                </a:solidFill>
              </a:rPr>
              <a:t>研究内容</a:t>
            </a:r>
            <a:endParaRPr lang="zh-CN" altLang="en-US" dirty="0">
              <a:solidFill>
                <a:schemeClr val="bg1">
                  <a:alpha val="30000"/>
                </a:schemeClr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338726" y="10711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alpha val="30000"/>
                  </a:schemeClr>
                </a:solidFill>
              </a:rPr>
              <a:t>04 </a:t>
            </a:r>
            <a:r>
              <a:rPr lang="zh-CN" altLang="en-US" dirty="0" smtClean="0">
                <a:solidFill>
                  <a:schemeClr val="bg1">
                    <a:alpha val="30000"/>
                  </a:schemeClr>
                </a:solidFill>
              </a:rPr>
              <a:t>技术路线</a:t>
            </a:r>
            <a:r>
              <a:rPr lang="en-US" altLang="zh-CN" dirty="0" smtClean="0">
                <a:solidFill>
                  <a:schemeClr val="bg1">
                    <a:alpha val="30000"/>
                  </a:schemeClr>
                </a:solidFill>
              </a:rPr>
              <a:t> </a:t>
            </a:r>
            <a:endParaRPr lang="zh-CN" altLang="en-US" dirty="0">
              <a:solidFill>
                <a:schemeClr val="bg1">
                  <a:alpha val="30000"/>
                </a:schemeClr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976298" y="58201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05 </a:t>
            </a:r>
            <a:r>
              <a:rPr lang="zh-CN" altLang="en-US" dirty="0" smtClean="0">
                <a:solidFill>
                  <a:schemeClr val="bg1">
                    <a:alpha val="30000"/>
                  </a:schemeClr>
                </a:solidFill>
              </a:rPr>
              <a:t>预期研究成果</a:t>
            </a:r>
            <a:endParaRPr lang="zh-CN" altLang="en-US" dirty="0">
              <a:solidFill>
                <a:schemeClr val="bg1">
                  <a:alpha val="30000"/>
                </a:schemeClr>
              </a:solidFill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2049680" y="139322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3685262" y="139781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5233827" y="130215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6831442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8909716" y="115979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>
            <a:off x="10661560" y="134551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9028669" y="5820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alpha val="30000"/>
                  </a:schemeClr>
                </a:solidFill>
              </a:rPr>
              <a:t>06 </a:t>
            </a:r>
            <a:r>
              <a:rPr lang="zh-CN" altLang="en-US" dirty="0" smtClean="0">
                <a:solidFill>
                  <a:schemeClr val="bg1">
                    <a:alpha val="30000"/>
                  </a:schemeClr>
                </a:solidFill>
              </a:rPr>
              <a:t>工作基础</a:t>
            </a:r>
            <a:endParaRPr lang="zh-CN" altLang="en-US" dirty="0">
              <a:solidFill>
                <a:schemeClr val="bg1">
                  <a:alpha val="30000"/>
                </a:schemeClr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0723325" y="94555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alpha val="30000"/>
                  </a:schemeClr>
                </a:solidFill>
              </a:rPr>
              <a:t>07 </a:t>
            </a:r>
            <a:r>
              <a:rPr lang="zh-CN" altLang="en-US" dirty="0" smtClean="0">
                <a:solidFill>
                  <a:schemeClr val="bg1">
                    <a:alpha val="30000"/>
                  </a:schemeClr>
                </a:solidFill>
              </a:rPr>
              <a:t>进度安排</a:t>
            </a:r>
            <a:endParaRPr lang="zh-CN" altLang="en-US" dirty="0">
              <a:solidFill>
                <a:schemeClr val="bg1">
                  <a:alpha val="3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6039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-4959" y="108346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01 </a:t>
            </a:r>
            <a:r>
              <a:rPr lang="zh-CN" altLang="en-US" dirty="0" smtClean="0">
                <a:solidFill>
                  <a:schemeClr val="bg1"/>
                </a:solidFill>
              </a:rPr>
              <a:t>课题背景及意义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180366" y="107110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02 </a:t>
            </a:r>
            <a:r>
              <a:rPr lang="zh-CN" altLang="en-US" dirty="0" smtClean="0">
                <a:solidFill>
                  <a:schemeClr val="bg1">
                    <a:alpha val="30000"/>
                  </a:schemeClr>
                </a:solidFill>
              </a:rPr>
              <a:t>文献综述</a:t>
            </a:r>
            <a:endParaRPr lang="zh-CN" altLang="en-US" dirty="0">
              <a:solidFill>
                <a:schemeClr val="bg1">
                  <a:alpha val="30000"/>
                </a:schemeClr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815059" y="11805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alpha val="30000"/>
                  </a:schemeClr>
                </a:solidFill>
              </a:rPr>
              <a:t>03 </a:t>
            </a:r>
            <a:r>
              <a:rPr lang="zh-CN" altLang="en-US" dirty="0" smtClean="0">
                <a:solidFill>
                  <a:schemeClr val="bg1">
                    <a:alpha val="30000"/>
                  </a:schemeClr>
                </a:solidFill>
              </a:rPr>
              <a:t>研究内容</a:t>
            </a:r>
            <a:endParaRPr lang="zh-CN" altLang="en-US" dirty="0">
              <a:solidFill>
                <a:schemeClr val="bg1">
                  <a:alpha val="30000"/>
                </a:schemeClr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338726" y="10711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alpha val="30000"/>
                  </a:schemeClr>
                </a:solidFill>
              </a:rPr>
              <a:t>04 </a:t>
            </a:r>
            <a:r>
              <a:rPr lang="zh-CN" altLang="en-US" dirty="0" smtClean="0">
                <a:solidFill>
                  <a:schemeClr val="bg1">
                    <a:alpha val="30000"/>
                  </a:schemeClr>
                </a:solidFill>
              </a:rPr>
              <a:t>技术路线</a:t>
            </a:r>
            <a:r>
              <a:rPr lang="en-US" altLang="zh-CN" dirty="0" smtClean="0">
                <a:solidFill>
                  <a:schemeClr val="bg1">
                    <a:alpha val="30000"/>
                  </a:schemeClr>
                </a:solidFill>
              </a:rPr>
              <a:t> </a:t>
            </a:r>
            <a:endParaRPr lang="zh-CN" altLang="en-US" dirty="0">
              <a:solidFill>
                <a:schemeClr val="bg1">
                  <a:alpha val="30000"/>
                </a:schemeClr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976298" y="58201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05 </a:t>
            </a:r>
            <a:r>
              <a:rPr lang="zh-CN" altLang="en-US" dirty="0" smtClean="0">
                <a:solidFill>
                  <a:schemeClr val="bg1">
                    <a:alpha val="30000"/>
                  </a:schemeClr>
                </a:solidFill>
              </a:rPr>
              <a:t>预期研究成果</a:t>
            </a:r>
            <a:endParaRPr lang="zh-CN" altLang="en-US" dirty="0">
              <a:solidFill>
                <a:schemeClr val="bg1">
                  <a:alpha val="30000"/>
                </a:schemeClr>
              </a:solidFill>
            </a:endParaRPr>
          </a:p>
        </p:txBody>
      </p:sp>
      <p:cxnSp>
        <p:nvCxnSpPr>
          <p:cNvPr id="30" name="直接连接符 29"/>
          <p:cNvCxnSpPr/>
          <p:nvPr/>
        </p:nvCxnSpPr>
        <p:spPr>
          <a:xfrm flipH="1">
            <a:off x="2049680" y="139322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3685262" y="139781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5233827" y="130215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6831442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0581" y="860220"/>
            <a:ext cx="2048381" cy="204838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9491" y="860220"/>
            <a:ext cx="2100972" cy="208402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775203" y="2944249"/>
            <a:ext cx="1938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n-ea"/>
              </a:rPr>
              <a:t>MRI(</a:t>
            </a:r>
            <a:r>
              <a:rPr lang="zh-CN" altLang="en-US" dirty="0" smtClean="0">
                <a:latin typeface="+mn-ea"/>
              </a:rPr>
              <a:t>核磁共振</a:t>
            </a:r>
            <a:r>
              <a:rPr lang="en-US" altLang="zh-CN" dirty="0" smtClean="0">
                <a:latin typeface="+mn-ea"/>
              </a:rPr>
              <a:t>)</a:t>
            </a:r>
            <a:endParaRPr lang="zh-CN" altLang="en-US" dirty="0">
              <a:latin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689382" y="2937251"/>
            <a:ext cx="2791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n-ea"/>
              </a:rPr>
              <a:t>PET(</a:t>
            </a:r>
            <a:r>
              <a:rPr lang="zh-CN" altLang="en-US" dirty="0" smtClean="0">
                <a:latin typeface="+mn-ea"/>
              </a:rPr>
              <a:t>正电子发射断层显像</a:t>
            </a:r>
            <a:r>
              <a:rPr lang="en-US" altLang="zh-CN" dirty="0" smtClean="0">
                <a:latin typeface="+mn-ea"/>
              </a:rPr>
              <a:t>)</a:t>
            </a:r>
            <a:endParaRPr lang="zh-CN" altLang="en-US" dirty="0">
              <a:latin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7881" y="868782"/>
            <a:ext cx="2034800" cy="2051479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8095989" y="2904825"/>
            <a:ext cx="2433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n-ea"/>
              </a:rPr>
              <a:t>CT(</a:t>
            </a:r>
            <a:r>
              <a:rPr lang="zh-CN" altLang="en-US" dirty="0" smtClean="0">
                <a:latin typeface="+mn-ea"/>
              </a:rPr>
              <a:t>计算机断层扫描</a:t>
            </a:r>
            <a:r>
              <a:rPr lang="en-US" altLang="zh-CN" dirty="0" smtClean="0">
                <a:latin typeface="+mn-ea"/>
              </a:rPr>
              <a:t>)</a:t>
            </a:r>
            <a:endParaRPr lang="zh-CN" altLang="en-US" dirty="0">
              <a:latin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775203" y="5664133"/>
            <a:ext cx="1536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Calibri" panose="020F0502020204030204" pitchFamily="34" charset="0"/>
              </a:rPr>
              <a:t>MRI-FLAIR</a:t>
            </a:r>
            <a:endParaRPr lang="zh-CN" altLang="en-US" sz="2000" dirty="0">
              <a:latin typeface="Calibri" panose="020F050202020403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390280" y="5703530"/>
            <a:ext cx="1536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Calibri" panose="020F0502020204030204" pitchFamily="34" charset="0"/>
              </a:rPr>
              <a:t>MRI-T1c</a:t>
            </a:r>
            <a:endParaRPr lang="zh-CN" altLang="en-US" sz="2000" dirty="0">
              <a:latin typeface="Calibri" panose="020F050202020403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766631" y="5688094"/>
            <a:ext cx="1536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Calibri" panose="020F0502020204030204" pitchFamily="34" charset="0"/>
              </a:rPr>
              <a:t>MRI-T2</a:t>
            </a:r>
            <a:endParaRPr lang="zh-CN" altLang="en-US" sz="2000" dirty="0">
              <a:latin typeface="Calibri" panose="020F050202020403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157519" y="5699781"/>
            <a:ext cx="1536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Calibri" panose="020F0502020204030204" pitchFamily="34" charset="0"/>
              </a:rPr>
              <a:t>MRI-T1</a:t>
            </a:r>
            <a:endParaRPr lang="zh-CN" altLang="en-US" sz="2000" dirty="0">
              <a:latin typeface="Calibri" panose="020F050202020403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2710"/>
          <a:stretch/>
        </p:blipFill>
        <p:spPr>
          <a:xfrm>
            <a:off x="1390422" y="3439390"/>
            <a:ext cx="8913179" cy="2200785"/>
          </a:xfrm>
          <a:prstGeom prst="rect">
            <a:avLst/>
          </a:prstGeom>
        </p:spPr>
      </p:pic>
      <p:sp>
        <p:nvSpPr>
          <p:cNvPr id="10" name="任意多边形 9"/>
          <p:cNvSpPr/>
          <p:nvPr/>
        </p:nvSpPr>
        <p:spPr>
          <a:xfrm>
            <a:off x="6509805" y="4205591"/>
            <a:ext cx="433388" cy="414337"/>
          </a:xfrm>
          <a:custGeom>
            <a:avLst/>
            <a:gdLst>
              <a:gd name="connsiteX0" fmla="*/ 138113 w 433388"/>
              <a:gd name="connsiteY0" fmla="*/ 38100 h 414337"/>
              <a:gd name="connsiteX1" fmla="*/ 195263 w 433388"/>
              <a:gd name="connsiteY1" fmla="*/ 0 h 414337"/>
              <a:gd name="connsiteX2" fmla="*/ 271463 w 433388"/>
              <a:gd name="connsiteY2" fmla="*/ 19050 h 414337"/>
              <a:gd name="connsiteX3" fmla="*/ 328613 w 433388"/>
              <a:gd name="connsiteY3" fmla="*/ 61912 h 414337"/>
              <a:gd name="connsiteX4" fmla="*/ 376238 w 433388"/>
              <a:gd name="connsiteY4" fmla="*/ 119062 h 414337"/>
              <a:gd name="connsiteX5" fmla="*/ 414338 w 433388"/>
              <a:gd name="connsiteY5" fmla="*/ 166687 h 414337"/>
              <a:gd name="connsiteX6" fmla="*/ 433388 w 433388"/>
              <a:gd name="connsiteY6" fmla="*/ 242887 h 414337"/>
              <a:gd name="connsiteX7" fmla="*/ 423863 w 433388"/>
              <a:gd name="connsiteY7" fmla="*/ 300037 h 414337"/>
              <a:gd name="connsiteX8" fmla="*/ 404813 w 433388"/>
              <a:gd name="connsiteY8" fmla="*/ 352425 h 414337"/>
              <a:gd name="connsiteX9" fmla="*/ 347663 w 433388"/>
              <a:gd name="connsiteY9" fmla="*/ 376237 h 414337"/>
              <a:gd name="connsiteX10" fmla="*/ 295275 w 433388"/>
              <a:gd name="connsiteY10" fmla="*/ 381000 h 414337"/>
              <a:gd name="connsiteX11" fmla="*/ 261938 w 433388"/>
              <a:gd name="connsiteY11" fmla="*/ 404812 h 414337"/>
              <a:gd name="connsiteX12" fmla="*/ 176213 w 433388"/>
              <a:gd name="connsiteY12" fmla="*/ 414337 h 414337"/>
              <a:gd name="connsiteX13" fmla="*/ 114300 w 433388"/>
              <a:gd name="connsiteY13" fmla="*/ 376237 h 414337"/>
              <a:gd name="connsiteX14" fmla="*/ 90488 w 433388"/>
              <a:gd name="connsiteY14" fmla="*/ 376237 h 414337"/>
              <a:gd name="connsiteX15" fmla="*/ 52388 w 433388"/>
              <a:gd name="connsiteY15" fmla="*/ 338137 h 414337"/>
              <a:gd name="connsiteX16" fmla="*/ 19050 w 433388"/>
              <a:gd name="connsiteY16" fmla="*/ 295275 h 414337"/>
              <a:gd name="connsiteX17" fmla="*/ 0 w 433388"/>
              <a:gd name="connsiteY17" fmla="*/ 200025 h 414337"/>
              <a:gd name="connsiteX18" fmla="*/ 19050 w 433388"/>
              <a:gd name="connsiteY18" fmla="*/ 109537 h 414337"/>
              <a:gd name="connsiteX19" fmla="*/ 23813 w 433388"/>
              <a:gd name="connsiteY19" fmla="*/ 80962 h 414337"/>
              <a:gd name="connsiteX20" fmla="*/ 38100 w 433388"/>
              <a:gd name="connsiteY20" fmla="*/ 66675 h 414337"/>
              <a:gd name="connsiteX21" fmla="*/ 57150 w 433388"/>
              <a:gd name="connsiteY21" fmla="*/ 66675 h 414337"/>
              <a:gd name="connsiteX22" fmla="*/ 90488 w 433388"/>
              <a:gd name="connsiteY22" fmla="*/ 76200 h 414337"/>
              <a:gd name="connsiteX23" fmla="*/ 138113 w 433388"/>
              <a:gd name="connsiteY23" fmla="*/ 38100 h 414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33388" h="414337">
                <a:moveTo>
                  <a:pt x="138113" y="38100"/>
                </a:moveTo>
                <a:lnTo>
                  <a:pt x="195263" y="0"/>
                </a:lnTo>
                <a:lnTo>
                  <a:pt x="271463" y="19050"/>
                </a:lnTo>
                <a:lnTo>
                  <a:pt x="328613" y="61912"/>
                </a:lnTo>
                <a:lnTo>
                  <a:pt x="376238" y="119062"/>
                </a:lnTo>
                <a:lnTo>
                  <a:pt x="414338" y="166687"/>
                </a:lnTo>
                <a:lnTo>
                  <a:pt x="433388" y="242887"/>
                </a:lnTo>
                <a:lnTo>
                  <a:pt x="423863" y="300037"/>
                </a:lnTo>
                <a:lnTo>
                  <a:pt x="404813" y="352425"/>
                </a:lnTo>
                <a:lnTo>
                  <a:pt x="347663" y="376237"/>
                </a:lnTo>
                <a:lnTo>
                  <a:pt x="295275" y="381000"/>
                </a:lnTo>
                <a:lnTo>
                  <a:pt x="261938" y="404812"/>
                </a:lnTo>
                <a:lnTo>
                  <a:pt x="176213" y="414337"/>
                </a:lnTo>
                <a:lnTo>
                  <a:pt x="114300" y="376237"/>
                </a:lnTo>
                <a:lnTo>
                  <a:pt x="90488" y="376237"/>
                </a:lnTo>
                <a:lnTo>
                  <a:pt x="52388" y="338137"/>
                </a:lnTo>
                <a:lnTo>
                  <a:pt x="19050" y="295275"/>
                </a:lnTo>
                <a:lnTo>
                  <a:pt x="0" y="200025"/>
                </a:lnTo>
                <a:lnTo>
                  <a:pt x="19050" y="109537"/>
                </a:lnTo>
                <a:lnTo>
                  <a:pt x="23813" y="80962"/>
                </a:lnTo>
                <a:lnTo>
                  <a:pt x="38100" y="66675"/>
                </a:lnTo>
                <a:lnTo>
                  <a:pt x="57150" y="66675"/>
                </a:lnTo>
                <a:lnTo>
                  <a:pt x="90488" y="76200"/>
                </a:lnTo>
                <a:lnTo>
                  <a:pt x="138113" y="38100"/>
                </a:lnTo>
                <a:close/>
              </a:path>
            </a:pathLst>
          </a:custGeom>
          <a:solidFill>
            <a:srgbClr val="F23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6972300" y="4486275"/>
            <a:ext cx="119063" cy="395288"/>
          </a:xfrm>
          <a:custGeom>
            <a:avLst/>
            <a:gdLst>
              <a:gd name="connsiteX0" fmla="*/ 114300 w 119063"/>
              <a:gd name="connsiteY0" fmla="*/ 180975 h 395288"/>
              <a:gd name="connsiteX1" fmla="*/ 109538 w 119063"/>
              <a:gd name="connsiteY1" fmla="*/ 71438 h 395288"/>
              <a:gd name="connsiteX2" fmla="*/ 119063 w 119063"/>
              <a:gd name="connsiteY2" fmla="*/ 23813 h 395288"/>
              <a:gd name="connsiteX3" fmla="*/ 100013 w 119063"/>
              <a:gd name="connsiteY3" fmla="*/ 0 h 395288"/>
              <a:gd name="connsiteX4" fmla="*/ 66675 w 119063"/>
              <a:gd name="connsiteY4" fmla="*/ 61913 h 395288"/>
              <a:gd name="connsiteX5" fmla="*/ 28575 w 119063"/>
              <a:gd name="connsiteY5" fmla="*/ 152400 h 395288"/>
              <a:gd name="connsiteX6" fmla="*/ 0 w 119063"/>
              <a:gd name="connsiteY6" fmla="*/ 261938 h 395288"/>
              <a:gd name="connsiteX7" fmla="*/ 0 w 119063"/>
              <a:gd name="connsiteY7" fmla="*/ 338138 h 395288"/>
              <a:gd name="connsiteX8" fmla="*/ 33338 w 119063"/>
              <a:gd name="connsiteY8" fmla="*/ 385763 h 395288"/>
              <a:gd name="connsiteX9" fmla="*/ 85725 w 119063"/>
              <a:gd name="connsiteY9" fmla="*/ 395288 h 395288"/>
              <a:gd name="connsiteX10" fmla="*/ 100013 w 119063"/>
              <a:gd name="connsiteY10" fmla="*/ 347663 h 395288"/>
              <a:gd name="connsiteX11" fmla="*/ 95250 w 119063"/>
              <a:gd name="connsiteY11" fmla="*/ 314325 h 395288"/>
              <a:gd name="connsiteX12" fmla="*/ 104775 w 119063"/>
              <a:gd name="connsiteY12" fmla="*/ 266700 h 395288"/>
              <a:gd name="connsiteX13" fmla="*/ 104775 w 119063"/>
              <a:gd name="connsiteY13" fmla="*/ 238125 h 395288"/>
              <a:gd name="connsiteX14" fmla="*/ 114300 w 119063"/>
              <a:gd name="connsiteY14" fmla="*/ 180975 h 395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9063" h="395288">
                <a:moveTo>
                  <a:pt x="114300" y="180975"/>
                </a:moveTo>
                <a:lnTo>
                  <a:pt x="109538" y="71438"/>
                </a:lnTo>
                <a:lnTo>
                  <a:pt x="119063" y="23813"/>
                </a:lnTo>
                <a:lnTo>
                  <a:pt x="100013" y="0"/>
                </a:lnTo>
                <a:lnTo>
                  <a:pt x="66675" y="61913"/>
                </a:lnTo>
                <a:lnTo>
                  <a:pt x="28575" y="152400"/>
                </a:lnTo>
                <a:lnTo>
                  <a:pt x="0" y="261938"/>
                </a:lnTo>
                <a:lnTo>
                  <a:pt x="0" y="338138"/>
                </a:lnTo>
                <a:lnTo>
                  <a:pt x="33338" y="385763"/>
                </a:lnTo>
                <a:lnTo>
                  <a:pt x="85725" y="395288"/>
                </a:lnTo>
                <a:lnTo>
                  <a:pt x="100013" y="347663"/>
                </a:lnTo>
                <a:lnTo>
                  <a:pt x="95250" y="314325"/>
                </a:lnTo>
                <a:lnTo>
                  <a:pt x="104775" y="266700"/>
                </a:lnTo>
                <a:lnTo>
                  <a:pt x="104775" y="238125"/>
                </a:lnTo>
                <a:lnTo>
                  <a:pt x="114300" y="180975"/>
                </a:lnTo>
                <a:close/>
              </a:path>
            </a:pathLst>
          </a:cu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9193743" y="4486275"/>
            <a:ext cx="119063" cy="395288"/>
          </a:xfrm>
          <a:custGeom>
            <a:avLst/>
            <a:gdLst>
              <a:gd name="connsiteX0" fmla="*/ 114300 w 119063"/>
              <a:gd name="connsiteY0" fmla="*/ 180975 h 395288"/>
              <a:gd name="connsiteX1" fmla="*/ 109538 w 119063"/>
              <a:gd name="connsiteY1" fmla="*/ 71438 h 395288"/>
              <a:gd name="connsiteX2" fmla="*/ 119063 w 119063"/>
              <a:gd name="connsiteY2" fmla="*/ 23813 h 395288"/>
              <a:gd name="connsiteX3" fmla="*/ 100013 w 119063"/>
              <a:gd name="connsiteY3" fmla="*/ 0 h 395288"/>
              <a:gd name="connsiteX4" fmla="*/ 66675 w 119063"/>
              <a:gd name="connsiteY4" fmla="*/ 61913 h 395288"/>
              <a:gd name="connsiteX5" fmla="*/ 28575 w 119063"/>
              <a:gd name="connsiteY5" fmla="*/ 152400 h 395288"/>
              <a:gd name="connsiteX6" fmla="*/ 0 w 119063"/>
              <a:gd name="connsiteY6" fmla="*/ 261938 h 395288"/>
              <a:gd name="connsiteX7" fmla="*/ 0 w 119063"/>
              <a:gd name="connsiteY7" fmla="*/ 338138 h 395288"/>
              <a:gd name="connsiteX8" fmla="*/ 33338 w 119063"/>
              <a:gd name="connsiteY8" fmla="*/ 385763 h 395288"/>
              <a:gd name="connsiteX9" fmla="*/ 85725 w 119063"/>
              <a:gd name="connsiteY9" fmla="*/ 395288 h 395288"/>
              <a:gd name="connsiteX10" fmla="*/ 100013 w 119063"/>
              <a:gd name="connsiteY10" fmla="*/ 347663 h 395288"/>
              <a:gd name="connsiteX11" fmla="*/ 95250 w 119063"/>
              <a:gd name="connsiteY11" fmla="*/ 314325 h 395288"/>
              <a:gd name="connsiteX12" fmla="*/ 104775 w 119063"/>
              <a:gd name="connsiteY12" fmla="*/ 266700 h 395288"/>
              <a:gd name="connsiteX13" fmla="*/ 104775 w 119063"/>
              <a:gd name="connsiteY13" fmla="*/ 238125 h 395288"/>
              <a:gd name="connsiteX14" fmla="*/ 114300 w 119063"/>
              <a:gd name="connsiteY14" fmla="*/ 180975 h 395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9063" h="395288">
                <a:moveTo>
                  <a:pt x="114300" y="180975"/>
                </a:moveTo>
                <a:lnTo>
                  <a:pt x="109538" y="71438"/>
                </a:lnTo>
                <a:lnTo>
                  <a:pt x="119063" y="23813"/>
                </a:lnTo>
                <a:lnTo>
                  <a:pt x="100013" y="0"/>
                </a:lnTo>
                <a:lnTo>
                  <a:pt x="66675" y="61913"/>
                </a:lnTo>
                <a:lnTo>
                  <a:pt x="28575" y="152400"/>
                </a:lnTo>
                <a:lnTo>
                  <a:pt x="0" y="261938"/>
                </a:lnTo>
                <a:lnTo>
                  <a:pt x="0" y="338138"/>
                </a:lnTo>
                <a:lnTo>
                  <a:pt x="33338" y="385763"/>
                </a:lnTo>
                <a:lnTo>
                  <a:pt x="85725" y="395288"/>
                </a:lnTo>
                <a:lnTo>
                  <a:pt x="100013" y="347663"/>
                </a:lnTo>
                <a:lnTo>
                  <a:pt x="95250" y="314325"/>
                </a:lnTo>
                <a:lnTo>
                  <a:pt x="104775" y="266700"/>
                </a:lnTo>
                <a:lnTo>
                  <a:pt x="104775" y="238125"/>
                </a:lnTo>
                <a:lnTo>
                  <a:pt x="114300" y="180975"/>
                </a:lnTo>
                <a:close/>
              </a:path>
            </a:pathLst>
          </a:cu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 flipH="1">
            <a:off x="8909716" y="115979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10661560" y="134551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9028669" y="5820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alpha val="30000"/>
                  </a:schemeClr>
                </a:solidFill>
              </a:rPr>
              <a:t>06 </a:t>
            </a:r>
            <a:r>
              <a:rPr lang="zh-CN" altLang="en-US" dirty="0" smtClean="0">
                <a:solidFill>
                  <a:schemeClr val="bg1">
                    <a:alpha val="30000"/>
                  </a:schemeClr>
                </a:solidFill>
              </a:rPr>
              <a:t>工作基础</a:t>
            </a:r>
            <a:endParaRPr lang="zh-CN" altLang="en-US" dirty="0">
              <a:solidFill>
                <a:schemeClr val="bg1">
                  <a:alpha val="30000"/>
                </a:schemeClr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0723325" y="94555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alpha val="30000"/>
                  </a:schemeClr>
                </a:solidFill>
              </a:rPr>
              <a:t>07 </a:t>
            </a:r>
            <a:r>
              <a:rPr lang="zh-CN" altLang="en-US" dirty="0" smtClean="0">
                <a:solidFill>
                  <a:schemeClr val="bg1">
                    <a:alpha val="30000"/>
                  </a:schemeClr>
                </a:solidFill>
              </a:rPr>
              <a:t>进度安排</a:t>
            </a:r>
            <a:endParaRPr lang="zh-CN" altLang="en-US" dirty="0">
              <a:solidFill>
                <a:schemeClr val="bg1">
                  <a:alpha val="30000"/>
                </a:schemeClr>
              </a:solidFill>
            </a:endParaRPr>
          </a:p>
        </p:txBody>
      </p:sp>
      <p:sp>
        <p:nvSpPr>
          <p:cNvPr id="38" name="任意多边形 37"/>
          <p:cNvSpPr/>
          <p:nvPr/>
        </p:nvSpPr>
        <p:spPr>
          <a:xfrm>
            <a:off x="1986475" y="4043665"/>
            <a:ext cx="557213" cy="795337"/>
          </a:xfrm>
          <a:custGeom>
            <a:avLst/>
            <a:gdLst>
              <a:gd name="connsiteX0" fmla="*/ 485775 w 557213"/>
              <a:gd name="connsiteY0" fmla="*/ 519112 h 795337"/>
              <a:gd name="connsiteX1" fmla="*/ 509588 w 557213"/>
              <a:gd name="connsiteY1" fmla="*/ 457200 h 795337"/>
              <a:gd name="connsiteX2" fmla="*/ 547688 w 557213"/>
              <a:gd name="connsiteY2" fmla="*/ 419100 h 795337"/>
              <a:gd name="connsiteX3" fmla="*/ 557213 w 557213"/>
              <a:gd name="connsiteY3" fmla="*/ 366712 h 795337"/>
              <a:gd name="connsiteX4" fmla="*/ 542925 w 557213"/>
              <a:gd name="connsiteY4" fmla="*/ 309562 h 795337"/>
              <a:gd name="connsiteX5" fmla="*/ 509588 w 557213"/>
              <a:gd name="connsiteY5" fmla="*/ 266700 h 795337"/>
              <a:gd name="connsiteX6" fmla="*/ 471488 w 557213"/>
              <a:gd name="connsiteY6" fmla="*/ 204787 h 795337"/>
              <a:gd name="connsiteX7" fmla="*/ 481013 w 557213"/>
              <a:gd name="connsiteY7" fmla="*/ 142875 h 795337"/>
              <a:gd name="connsiteX8" fmla="*/ 495300 w 557213"/>
              <a:gd name="connsiteY8" fmla="*/ 95250 h 795337"/>
              <a:gd name="connsiteX9" fmla="*/ 485775 w 557213"/>
              <a:gd name="connsiteY9" fmla="*/ 52387 h 795337"/>
              <a:gd name="connsiteX10" fmla="*/ 438150 w 557213"/>
              <a:gd name="connsiteY10" fmla="*/ 9525 h 795337"/>
              <a:gd name="connsiteX11" fmla="*/ 385763 w 557213"/>
              <a:gd name="connsiteY11" fmla="*/ 0 h 795337"/>
              <a:gd name="connsiteX12" fmla="*/ 371475 w 557213"/>
              <a:gd name="connsiteY12" fmla="*/ 52387 h 795337"/>
              <a:gd name="connsiteX13" fmla="*/ 342900 w 557213"/>
              <a:gd name="connsiteY13" fmla="*/ 100012 h 795337"/>
              <a:gd name="connsiteX14" fmla="*/ 290513 w 557213"/>
              <a:gd name="connsiteY14" fmla="*/ 80962 h 795337"/>
              <a:gd name="connsiteX15" fmla="*/ 195263 w 557213"/>
              <a:gd name="connsiteY15" fmla="*/ 61912 h 795337"/>
              <a:gd name="connsiteX16" fmla="*/ 176213 w 557213"/>
              <a:gd name="connsiteY16" fmla="*/ 95250 h 795337"/>
              <a:gd name="connsiteX17" fmla="*/ 242888 w 557213"/>
              <a:gd name="connsiteY17" fmla="*/ 119062 h 795337"/>
              <a:gd name="connsiteX18" fmla="*/ 238125 w 557213"/>
              <a:gd name="connsiteY18" fmla="*/ 171450 h 795337"/>
              <a:gd name="connsiteX19" fmla="*/ 185738 w 557213"/>
              <a:gd name="connsiteY19" fmla="*/ 200025 h 795337"/>
              <a:gd name="connsiteX20" fmla="*/ 119063 w 557213"/>
              <a:gd name="connsiteY20" fmla="*/ 204787 h 795337"/>
              <a:gd name="connsiteX21" fmla="*/ 95250 w 557213"/>
              <a:gd name="connsiteY21" fmla="*/ 233362 h 795337"/>
              <a:gd name="connsiteX22" fmla="*/ 80963 w 557213"/>
              <a:gd name="connsiteY22" fmla="*/ 295275 h 795337"/>
              <a:gd name="connsiteX23" fmla="*/ 57150 w 557213"/>
              <a:gd name="connsiteY23" fmla="*/ 333375 h 795337"/>
              <a:gd name="connsiteX24" fmla="*/ 33338 w 557213"/>
              <a:gd name="connsiteY24" fmla="*/ 385762 h 795337"/>
              <a:gd name="connsiteX25" fmla="*/ 19050 w 557213"/>
              <a:gd name="connsiteY25" fmla="*/ 447675 h 795337"/>
              <a:gd name="connsiteX26" fmla="*/ 0 w 557213"/>
              <a:gd name="connsiteY26" fmla="*/ 485775 h 795337"/>
              <a:gd name="connsiteX27" fmla="*/ 4763 w 557213"/>
              <a:gd name="connsiteY27" fmla="*/ 528637 h 795337"/>
              <a:gd name="connsiteX28" fmla="*/ 42863 w 557213"/>
              <a:gd name="connsiteY28" fmla="*/ 538162 h 795337"/>
              <a:gd name="connsiteX29" fmla="*/ 76200 w 557213"/>
              <a:gd name="connsiteY29" fmla="*/ 576262 h 795337"/>
              <a:gd name="connsiteX30" fmla="*/ 123825 w 557213"/>
              <a:gd name="connsiteY30" fmla="*/ 600075 h 795337"/>
              <a:gd name="connsiteX31" fmla="*/ 138113 w 557213"/>
              <a:gd name="connsiteY31" fmla="*/ 652462 h 795337"/>
              <a:gd name="connsiteX32" fmla="*/ 114300 w 557213"/>
              <a:gd name="connsiteY32" fmla="*/ 676275 h 795337"/>
              <a:gd name="connsiteX33" fmla="*/ 104775 w 557213"/>
              <a:gd name="connsiteY33" fmla="*/ 695325 h 795337"/>
              <a:gd name="connsiteX34" fmla="*/ 123825 w 557213"/>
              <a:gd name="connsiteY34" fmla="*/ 742950 h 795337"/>
              <a:gd name="connsiteX35" fmla="*/ 171450 w 557213"/>
              <a:gd name="connsiteY35" fmla="*/ 781050 h 795337"/>
              <a:gd name="connsiteX36" fmla="*/ 228600 w 557213"/>
              <a:gd name="connsiteY36" fmla="*/ 795337 h 795337"/>
              <a:gd name="connsiteX37" fmla="*/ 276225 w 557213"/>
              <a:gd name="connsiteY37" fmla="*/ 795337 h 795337"/>
              <a:gd name="connsiteX38" fmla="*/ 280988 w 557213"/>
              <a:gd name="connsiteY38" fmla="*/ 771525 h 795337"/>
              <a:gd name="connsiteX39" fmla="*/ 323850 w 557213"/>
              <a:gd name="connsiteY39" fmla="*/ 738187 h 795337"/>
              <a:gd name="connsiteX40" fmla="*/ 347663 w 557213"/>
              <a:gd name="connsiteY40" fmla="*/ 681037 h 795337"/>
              <a:gd name="connsiteX41" fmla="*/ 395288 w 557213"/>
              <a:gd name="connsiteY41" fmla="*/ 657225 h 795337"/>
              <a:gd name="connsiteX42" fmla="*/ 438150 w 557213"/>
              <a:gd name="connsiteY42" fmla="*/ 657225 h 795337"/>
              <a:gd name="connsiteX43" fmla="*/ 466725 w 557213"/>
              <a:gd name="connsiteY43" fmla="*/ 628650 h 795337"/>
              <a:gd name="connsiteX44" fmla="*/ 466725 w 557213"/>
              <a:gd name="connsiteY44" fmla="*/ 595312 h 795337"/>
              <a:gd name="connsiteX45" fmla="*/ 438150 w 557213"/>
              <a:gd name="connsiteY45" fmla="*/ 581025 h 795337"/>
              <a:gd name="connsiteX46" fmla="*/ 433388 w 557213"/>
              <a:gd name="connsiteY46" fmla="*/ 566737 h 795337"/>
              <a:gd name="connsiteX47" fmla="*/ 485775 w 557213"/>
              <a:gd name="connsiteY47" fmla="*/ 519112 h 795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57213" h="795337">
                <a:moveTo>
                  <a:pt x="485775" y="519112"/>
                </a:moveTo>
                <a:lnTo>
                  <a:pt x="509588" y="457200"/>
                </a:lnTo>
                <a:lnTo>
                  <a:pt x="547688" y="419100"/>
                </a:lnTo>
                <a:lnTo>
                  <a:pt x="557213" y="366712"/>
                </a:lnTo>
                <a:lnTo>
                  <a:pt x="542925" y="309562"/>
                </a:lnTo>
                <a:lnTo>
                  <a:pt x="509588" y="266700"/>
                </a:lnTo>
                <a:lnTo>
                  <a:pt x="471488" y="204787"/>
                </a:lnTo>
                <a:lnTo>
                  <a:pt x="481013" y="142875"/>
                </a:lnTo>
                <a:lnTo>
                  <a:pt x="495300" y="95250"/>
                </a:lnTo>
                <a:lnTo>
                  <a:pt x="485775" y="52387"/>
                </a:lnTo>
                <a:lnTo>
                  <a:pt x="438150" y="9525"/>
                </a:lnTo>
                <a:lnTo>
                  <a:pt x="385763" y="0"/>
                </a:lnTo>
                <a:lnTo>
                  <a:pt x="371475" y="52387"/>
                </a:lnTo>
                <a:lnTo>
                  <a:pt x="342900" y="100012"/>
                </a:lnTo>
                <a:lnTo>
                  <a:pt x="290513" y="80962"/>
                </a:lnTo>
                <a:lnTo>
                  <a:pt x="195263" y="61912"/>
                </a:lnTo>
                <a:lnTo>
                  <a:pt x="176213" y="95250"/>
                </a:lnTo>
                <a:lnTo>
                  <a:pt x="242888" y="119062"/>
                </a:lnTo>
                <a:lnTo>
                  <a:pt x="238125" y="171450"/>
                </a:lnTo>
                <a:lnTo>
                  <a:pt x="185738" y="200025"/>
                </a:lnTo>
                <a:lnTo>
                  <a:pt x="119063" y="204787"/>
                </a:lnTo>
                <a:lnTo>
                  <a:pt x="95250" y="233362"/>
                </a:lnTo>
                <a:lnTo>
                  <a:pt x="80963" y="295275"/>
                </a:lnTo>
                <a:lnTo>
                  <a:pt x="57150" y="333375"/>
                </a:lnTo>
                <a:lnTo>
                  <a:pt x="33338" y="385762"/>
                </a:lnTo>
                <a:lnTo>
                  <a:pt x="19050" y="447675"/>
                </a:lnTo>
                <a:lnTo>
                  <a:pt x="0" y="485775"/>
                </a:lnTo>
                <a:lnTo>
                  <a:pt x="4763" y="528637"/>
                </a:lnTo>
                <a:lnTo>
                  <a:pt x="42863" y="538162"/>
                </a:lnTo>
                <a:lnTo>
                  <a:pt x="76200" y="576262"/>
                </a:lnTo>
                <a:lnTo>
                  <a:pt x="123825" y="600075"/>
                </a:lnTo>
                <a:lnTo>
                  <a:pt x="138113" y="652462"/>
                </a:lnTo>
                <a:lnTo>
                  <a:pt x="114300" y="676275"/>
                </a:lnTo>
                <a:lnTo>
                  <a:pt x="104775" y="695325"/>
                </a:lnTo>
                <a:lnTo>
                  <a:pt x="123825" y="742950"/>
                </a:lnTo>
                <a:lnTo>
                  <a:pt x="171450" y="781050"/>
                </a:lnTo>
                <a:lnTo>
                  <a:pt x="228600" y="795337"/>
                </a:lnTo>
                <a:lnTo>
                  <a:pt x="276225" y="795337"/>
                </a:lnTo>
                <a:lnTo>
                  <a:pt x="280988" y="771525"/>
                </a:lnTo>
                <a:lnTo>
                  <a:pt x="323850" y="738187"/>
                </a:lnTo>
                <a:lnTo>
                  <a:pt x="347663" y="681037"/>
                </a:lnTo>
                <a:lnTo>
                  <a:pt x="395288" y="657225"/>
                </a:lnTo>
                <a:lnTo>
                  <a:pt x="438150" y="657225"/>
                </a:lnTo>
                <a:lnTo>
                  <a:pt x="466725" y="628650"/>
                </a:lnTo>
                <a:lnTo>
                  <a:pt x="466725" y="595312"/>
                </a:lnTo>
                <a:lnTo>
                  <a:pt x="438150" y="581025"/>
                </a:lnTo>
                <a:lnTo>
                  <a:pt x="433388" y="566737"/>
                </a:lnTo>
                <a:lnTo>
                  <a:pt x="485775" y="519112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6675" y="4305062"/>
            <a:ext cx="1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脑</a:t>
            </a:r>
            <a:r>
              <a:rPr lang="zh-CN" altLang="en-US" dirty="0" smtClean="0"/>
              <a:t>肿瘤</a:t>
            </a:r>
            <a:r>
              <a:rPr lang="en-US" altLang="zh-CN" dirty="0" smtClean="0"/>
              <a:t>MRI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858949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17" grpId="0"/>
      <p:bldP spid="23" grpId="0"/>
      <p:bldP spid="24" grpId="0"/>
      <p:bldP spid="25" grpId="0"/>
      <p:bldP spid="26" grpId="0"/>
      <p:bldP spid="10" grpId="0" animBg="1"/>
      <p:bldP spid="11" grpId="0" animBg="1"/>
      <p:bldP spid="28" grpId="0" animBg="1"/>
      <p:bldP spid="38" grpId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/>
          <p:cNvSpPr txBox="1"/>
          <p:nvPr/>
        </p:nvSpPr>
        <p:spPr>
          <a:xfrm>
            <a:off x="5560018" y="1797046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>
                <a:solidFill>
                  <a:schemeClr val="accent1">
                    <a:lumMod val="50000"/>
                    <a:alpha val="30000"/>
                  </a:schemeClr>
                </a:solidFill>
              </a:rPr>
              <a:t>04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grpSp>
        <p:nvGrpSpPr>
          <p:cNvPr id="54" name="组合 53"/>
          <p:cNvGrpSpPr/>
          <p:nvPr/>
        </p:nvGrpSpPr>
        <p:grpSpPr>
          <a:xfrm rot="21345802">
            <a:off x="5085177" y="1245333"/>
            <a:ext cx="1049867" cy="4725785"/>
            <a:chOff x="575734" y="1277082"/>
            <a:chExt cx="1049866" cy="4725785"/>
          </a:xfrm>
        </p:grpSpPr>
        <p:cxnSp>
          <p:nvCxnSpPr>
            <p:cNvPr id="55" name="直接连接符 54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56" name="矩形 55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10683970" y="1755141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>
                <a:solidFill>
                  <a:schemeClr val="accent1">
                    <a:lumMod val="50000"/>
                    <a:alpha val="30000"/>
                  </a:schemeClr>
                </a:solidFill>
              </a:rPr>
              <a:t>07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grpSp>
        <p:nvGrpSpPr>
          <p:cNvPr id="66" name="组合 65"/>
          <p:cNvGrpSpPr/>
          <p:nvPr/>
        </p:nvGrpSpPr>
        <p:grpSpPr>
          <a:xfrm rot="21345802">
            <a:off x="10209129" y="1203428"/>
            <a:ext cx="1049867" cy="4725785"/>
            <a:chOff x="575734" y="1277082"/>
            <a:chExt cx="1049866" cy="4725785"/>
          </a:xfrm>
        </p:grpSpPr>
        <p:cxnSp>
          <p:nvCxnSpPr>
            <p:cNvPr id="67" name="直接连接符 66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68" name="矩形 67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3807486" y="1766204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>
                <a:solidFill>
                  <a:schemeClr val="accent1">
                    <a:lumMod val="50000"/>
                    <a:alpha val="30000"/>
                  </a:schemeClr>
                </a:solidFill>
              </a:rPr>
              <a:t>03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grpSp>
        <p:nvGrpSpPr>
          <p:cNvPr id="50" name="组合 49"/>
          <p:cNvGrpSpPr/>
          <p:nvPr/>
        </p:nvGrpSpPr>
        <p:grpSpPr>
          <a:xfrm rot="21345802">
            <a:off x="3332645" y="1214491"/>
            <a:ext cx="1049867" cy="4725785"/>
            <a:chOff x="575734" y="1277082"/>
            <a:chExt cx="1049866" cy="4725785"/>
          </a:xfrm>
        </p:grpSpPr>
        <p:cxnSp>
          <p:nvCxnSpPr>
            <p:cNvPr id="51" name="直接连接符 50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52" name="矩形 51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10580636" y="556737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进度安排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5348931" y="560801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技术路线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09245" y="1900532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01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 rot="21345802">
            <a:off x="-137535" y="1348817"/>
            <a:ext cx="1049867" cy="4725785"/>
            <a:chOff x="575734" y="1277082"/>
            <a:chExt cx="1049866" cy="4725785"/>
          </a:xfrm>
        </p:grpSpPr>
        <p:cxnSp>
          <p:nvCxnSpPr>
            <p:cNvPr id="8" name="直接连接符 7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1" name="矩形 1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78064" y="5645261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课题背景及意义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2121964" y="560333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</a:rPr>
              <a:t>文献综述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691176" y="560333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研究内容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166770" y="5595846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预期研究成果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8993715" y="559131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工作基础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2346688" y="1772152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02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 rot="21345802">
            <a:off x="1871847" y="1220439"/>
            <a:ext cx="1049867" cy="4725785"/>
            <a:chOff x="575734" y="1277082"/>
            <a:chExt cx="1049866" cy="4725785"/>
          </a:xfrm>
        </p:grpSpPr>
        <p:cxnSp>
          <p:nvCxnSpPr>
            <p:cNvPr id="44" name="直接连接符 43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45" name="矩形 44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7373874" y="1772152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>
                <a:solidFill>
                  <a:schemeClr val="accent1">
                    <a:lumMod val="50000"/>
                    <a:alpha val="30000"/>
                  </a:schemeClr>
                </a:solidFill>
              </a:rPr>
              <a:t>05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grpSp>
        <p:nvGrpSpPr>
          <p:cNvPr id="58" name="组合 57"/>
          <p:cNvGrpSpPr/>
          <p:nvPr/>
        </p:nvGrpSpPr>
        <p:grpSpPr>
          <a:xfrm rot="21345802">
            <a:off x="6899033" y="1220439"/>
            <a:ext cx="1049867" cy="4725785"/>
            <a:chOff x="575734" y="1277082"/>
            <a:chExt cx="1049866" cy="4725785"/>
          </a:xfrm>
        </p:grpSpPr>
        <p:cxnSp>
          <p:nvCxnSpPr>
            <p:cNvPr id="59" name="直接连接符 58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60" name="矩形 59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9090621" y="1749193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>
                <a:solidFill>
                  <a:schemeClr val="accent1">
                    <a:lumMod val="50000"/>
                    <a:alpha val="30000"/>
                  </a:schemeClr>
                </a:solidFill>
              </a:rPr>
              <a:t>06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grpSp>
        <p:nvGrpSpPr>
          <p:cNvPr id="62" name="组合 61"/>
          <p:cNvGrpSpPr/>
          <p:nvPr/>
        </p:nvGrpSpPr>
        <p:grpSpPr>
          <a:xfrm rot="21345802">
            <a:off x="8615780" y="1197480"/>
            <a:ext cx="1049867" cy="4725785"/>
            <a:chOff x="575734" y="1277082"/>
            <a:chExt cx="1049866" cy="4725785"/>
          </a:xfrm>
        </p:grpSpPr>
        <p:cxnSp>
          <p:nvCxnSpPr>
            <p:cNvPr id="63" name="直接连接符 62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64" name="矩形 63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9" name="矩形 38"/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-141775" y="4983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开题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 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基于深度贝叶斯学习的多模态医学图像分割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3469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-4959" y="108346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课题背景及意义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3815059" y="11805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alpha val="30000"/>
                  </a:schemeClr>
                </a:solidFill>
              </a:rPr>
              <a:t>03 </a:t>
            </a:r>
            <a:r>
              <a:rPr lang="zh-CN" altLang="en-US" dirty="0" smtClean="0">
                <a:solidFill>
                  <a:schemeClr val="bg1">
                    <a:alpha val="30000"/>
                  </a:schemeClr>
                </a:solidFill>
              </a:rPr>
              <a:t>研究内容</a:t>
            </a:r>
            <a:endParaRPr lang="zh-CN" altLang="en-US" dirty="0">
              <a:solidFill>
                <a:schemeClr val="bg1">
                  <a:alpha val="30000"/>
                </a:schemeClr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180366" y="107110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02 </a:t>
            </a:r>
            <a:r>
              <a:rPr lang="zh-CN" altLang="en-US" dirty="0">
                <a:solidFill>
                  <a:schemeClr val="bg1"/>
                </a:solidFill>
              </a:rPr>
              <a:t>文献综述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5338726" y="10711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alpha val="30000"/>
                  </a:schemeClr>
                </a:solidFill>
              </a:rPr>
              <a:t>04 </a:t>
            </a:r>
            <a:r>
              <a:rPr lang="zh-CN" altLang="en-US" dirty="0" smtClean="0">
                <a:solidFill>
                  <a:schemeClr val="bg1">
                    <a:alpha val="30000"/>
                  </a:schemeClr>
                </a:solidFill>
              </a:rPr>
              <a:t>技术路线</a:t>
            </a:r>
            <a:r>
              <a:rPr lang="en-US" altLang="zh-CN" dirty="0" smtClean="0">
                <a:solidFill>
                  <a:schemeClr val="bg1">
                    <a:alpha val="30000"/>
                  </a:schemeClr>
                </a:solidFill>
              </a:rPr>
              <a:t> </a:t>
            </a:r>
            <a:endParaRPr lang="zh-CN" altLang="en-US" dirty="0">
              <a:solidFill>
                <a:schemeClr val="bg1">
                  <a:alpha val="30000"/>
                </a:schemeClr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976298" y="106663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05 </a:t>
            </a:r>
            <a:r>
              <a:rPr lang="zh-CN" altLang="en-US" dirty="0" smtClean="0">
                <a:solidFill>
                  <a:schemeClr val="bg1">
                    <a:alpha val="30000"/>
                  </a:schemeClr>
                </a:solidFill>
              </a:rPr>
              <a:t>预期研究成果</a:t>
            </a:r>
            <a:endParaRPr lang="zh-CN" altLang="en-US" dirty="0">
              <a:solidFill>
                <a:schemeClr val="bg1">
                  <a:alpha val="30000"/>
                </a:schemeClr>
              </a:solidFill>
            </a:endParaRPr>
          </a:p>
        </p:txBody>
      </p:sp>
      <p:cxnSp>
        <p:nvCxnSpPr>
          <p:cNvPr id="30" name="直接连接符 29"/>
          <p:cNvCxnSpPr/>
          <p:nvPr/>
        </p:nvCxnSpPr>
        <p:spPr>
          <a:xfrm flipH="1">
            <a:off x="2049680" y="139322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3685262" y="139781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5233827" y="130215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6831442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8909716" y="115979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10661560" y="134551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9018879" y="106663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alpha val="30000"/>
                  </a:schemeClr>
                </a:solidFill>
              </a:rPr>
              <a:t>06 </a:t>
            </a:r>
            <a:r>
              <a:rPr lang="zh-CN" altLang="en-US" dirty="0" smtClean="0">
                <a:solidFill>
                  <a:schemeClr val="bg1">
                    <a:alpha val="30000"/>
                  </a:schemeClr>
                </a:solidFill>
              </a:rPr>
              <a:t>工作基础</a:t>
            </a:r>
            <a:endParaRPr lang="zh-CN" altLang="en-US" dirty="0">
              <a:solidFill>
                <a:schemeClr val="bg1">
                  <a:alpha val="30000"/>
                </a:schemeClr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0723325" y="94555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alpha val="30000"/>
                  </a:schemeClr>
                </a:solidFill>
              </a:rPr>
              <a:t>07 </a:t>
            </a:r>
            <a:r>
              <a:rPr lang="zh-CN" altLang="en-US" dirty="0" smtClean="0">
                <a:solidFill>
                  <a:schemeClr val="bg1">
                    <a:alpha val="30000"/>
                  </a:schemeClr>
                </a:solidFill>
              </a:rPr>
              <a:t>进度安排</a:t>
            </a:r>
            <a:endParaRPr lang="zh-CN" altLang="en-US" dirty="0">
              <a:solidFill>
                <a:schemeClr val="bg1">
                  <a:alpha val="30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2500" y="780097"/>
            <a:ext cx="3409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医学图像分割方法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13" name="图示 12"/>
          <p:cNvGraphicFramePr/>
          <p:nvPr>
            <p:extLst>
              <p:ext uri="{D42A27DB-BD31-4B8C-83A1-F6EECF244321}">
                <p14:modId xmlns:p14="http://schemas.microsoft.com/office/powerpoint/2010/main" val="3038056356"/>
              </p:ext>
            </p:extLst>
          </p:nvPr>
        </p:nvGraphicFramePr>
        <p:xfrm>
          <a:off x="332500" y="1241762"/>
          <a:ext cx="11478484" cy="5140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7338254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-4959" y="108346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课题背景及意义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3815059" y="11805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alpha val="30000"/>
                  </a:schemeClr>
                </a:solidFill>
              </a:rPr>
              <a:t>03 </a:t>
            </a:r>
            <a:r>
              <a:rPr lang="zh-CN" altLang="en-US" dirty="0" smtClean="0">
                <a:solidFill>
                  <a:schemeClr val="bg1">
                    <a:alpha val="30000"/>
                  </a:schemeClr>
                </a:solidFill>
              </a:rPr>
              <a:t>研究内容</a:t>
            </a:r>
            <a:endParaRPr lang="zh-CN" altLang="en-US" dirty="0">
              <a:solidFill>
                <a:schemeClr val="bg1">
                  <a:alpha val="30000"/>
                </a:schemeClr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180366" y="107110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02 </a:t>
            </a:r>
            <a:r>
              <a:rPr lang="zh-CN" altLang="en-US" dirty="0">
                <a:solidFill>
                  <a:schemeClr val="bg1"/>
                </a:solidFill>
              </a:rPr>
              <a:t>文献综述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5338726" y="10711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alpha val="30000"/>
                  </a:schemeClr>
                </a:solidFill>
              </a:rPr>
              <a:t>04 </a:t>
            </a:r>
            <a:r>
              <a:rPr lang="zh-CN" altLang="en-US" dirty="0" smtClean="0">
                <a:solidFill>
                  <a:schemeClr val="bg1">
                    <a:alpha val="30000"/>
                  </a:schemeClr>
                </a:solidFill>
              </a:rPr>
              <a:t>技术路线</a:t>
            </a:r>
            <a:r>
              <a:rPr lang="en-US" altLang="zh-CN" dirty="0" smtClean="0">
                <a:solidFill>
                  <a:schemeClr val="bg1">
                    <a:alpha val="30000"/>
                  </a:schemeClr>
                </a:solidFill>
              </a:rPr>
              <a:t> </a:t>
            </a:r>
            <a:endParaRPr lang="zh-CN" altLang="en-US" dirty="0">
              <a:solidFill>
                <a:schemeClr val="bg1">
                  <a:alpha val="30000"/>
                </a:schemeClr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976298" y="106663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05 </a:t>
            </a:r>
            <a:r>
              <a:rPr lang="zh-CN" altLang="en-US" dirty="0" smtClean="0">
                <a:solidFill>
                  <a:schemeClr val="bg1">
                    <a:alpha val="30000"/>
                  </a:schemeClr>
                </a:solidFill>
              </a:rPr>
              <a:t>预期研究成果</a:t>
            </a:r>
            <a:endParaRPr lang="zh-CN" altLang="en-US" dirty="0">
              <a:solidFill>
                <a:schemeClr val="bg1">
                  <a:alpha val="30000"/>
                </a:schemeClr>
              </a:solidFill>
            </a:endParaRPr>
          </a:p>
        </p:txBody>
      </p:sp>
      <p:cxnSp>
        <p:nvCxnSpPr>
          <p:cNvPr id="30" name="直接连接符 29"/>
          <p:cNvCxnSpPr/>
          <p:nvPr/>
        </p:nvCxnSpPr>
        <p:spPr>
          <a:xfrm flipH="1">
            <a:off x="2049680" y="139322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3685262" y="139781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5233827" y="130215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6831442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8909716" y="115979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10661560" y="134551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9018879" y="106663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alpha val="30000"/>
                  </a:schemeClr>
                </a:solidFill>
              </a:rPr>
              <a:t>06 </a:t>
            </a:r>
            <a:r>
              <a:rPr lang="zh-CN" altLang="en-US" dirty="0" smtClean="0">
                <a:solidFill>
                  <a:schemeClr val="bg1">
                    <a:alpha val="30000"/>
                  </a:schemeClr>
                </a:solidFill>
              </a:rPr>
              <a:t>工作基础</a:t>
            </a:r>
            <a:endParaRPr lang="zh-CN" altLang="en-US" dirty="0">
              <a:solidFill>
                <a:schemeClr val="bg1">
                  <a:alpha val="30000"/>
                </a:schemeClr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0723325" y="94555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alpha val="30000"/>
                  </a:schemeClr>
                </a:solidFill>
              </a:rPr>
              <a:t>07 </a:t>
            </a:r>
            <a:r>
              <a:rPr lang="zh-CN" altLang="en-US" dirty="0" smtClean="0">
                <a:solidFill>
                  <a:schemeClr val="bg1">
                    <a:alpha val="30000"/>
                  </a:schemeClr>
                </a:solidFill>
              </a:rPr>
              <a:t>进度安排</a:t>
            </a:r>
            <a:endParaRPr lang="zh-CN" altLang="en-US" dirty="0">
              <a:solidFill>
                <a:schemeClr val="bg1">
                  <a:alpha val="30000"/>
                </a:schemeClr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32500" y="780097"/>
            <a:ext cx="3877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多模态视觉数据处理方法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grpSp>
        <p:nvGrpSpPr>
          <p:cNvPr id="19" name="Group 6"/>
          <p:cNvGrpSpPr/>
          <p:nvPr/>
        </p:nvGrpSpPr>
        <p:grpSpPr>
          <a:xfrm>
            <a:off x="404039" y="1513809"/>
            <a:ext cx="2687294" cy="387299"/>
            <a:chOff x="4878401" y="4187518"/>
            <a:chExt cx="2924707" cy="526971"/>
          </a:xfrm>
        </p:grpSpPr>
        <p:sp>
          <p:nvSpPr>
            <p:cNvPr id="20" name="Rounded Rectangle 7"/>
            <p:cNvSpPr/>
            <p:nvPr/>
          </p:nvSpPr>
          <p:spPr>
            <a:xfrm>
              <a:off x="4878401" y="4187518"/>
              <a:ext cx="2924707" cy="51045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ffectLst>
              <a:outerShdw blurRad="381000" dist="7620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21" name="TextBox 16"/>
            <p:cNvSpPr txBox="1"/>
            <p:nvPr/>
          </p:nvSpPr>
          <p:spPr>
            <a:xfrm>
              <a:off x="5425545" y="4211964"/>
              <a:ext cx="1959560" cy="5025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多模态表示学习</a:t>
              </a:r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grpSp>
        <p:nvGrpSpPr>
          <p:cNvPr id="22" name="Group 6"/>
          <p:cNvGrpSpPr/>
          <p:nvPr/>
        </p:nvGrpSpPr>
        <p:grpSpPr>
          <a:xfrm>
            <a:off x="4529357" y="2643706"/>
            <a:ext cx="2687294" cy="387299"/>
            <a:chOff x="4878401" y="4187518"/>
            <a:chExt cx="2924707" cy="526971"/>
          </a:xfrm>
        </p:grpSpPr>
        <p:sp>
          <p:nvSpPr>
            <p:cNvPr id="23" name="Rounded Rectangle 7"/>
            <p:cNvSpPr/>
            <p:nvPr/>
          </p:nvSpPr>
          <p:spPr>
            <a:xfrm>
              <a:off x="4878401" y="4187518"/>
              <a:ext cx="2924707" cy="51045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ffectLst>
              <a:outerShdw blurRad="381000" dist="7620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24" name="TextBox 16"/>
            <p:cNvSpPr txBox="1"/>
            <p:nvPr/>
          </p:nvSpPr>
          <p:spPr>
            <a:xfrm>
              <a:off x="5676770" y="4211964"/>
              <a:ext cx="1457110" cy="5025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模态间映射</a:t>
              </a:r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grpSp>
        <p:nvGrpSpPr>
          <p:cNvPr id="25" name="Group 6"/>
          <p:cNvGrpSpPr/>
          <p:nvPr/>
        </p:nvGrpSpPr>
        <p:grpSpPr>
          <a:xfrm>
            <a:off x="463368" y="4179072"/>
            <a:ext cx="2687294" cy="387299"/>
            <a:chOff x="4878401" y="4187518"/>
            <a:chExt cx="2924707" cy="526971"/>
          </a:xfrm>
        </p:grpSpPr>
        <p:sp>
          <p:nvSpPr>
            <p:cNvPr id="26" name="Rounded Rectangle 7"/>
            <p:cNvSpPr/>
            <p:nvPr/>
          </p:nvSpPr>
          <p:spPr>
            <a:xfrm>
              <a:off x="4878401" y="4187518"/>
              <a:ext cx="2924707" cy="51045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ffectLst>
              <a:outerShdw blurRad="381000" dist="7620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27" name="TextBox 16"/>
            <p:cNvSpPr txBox="1"/>
            <p:nvPr/>
          </p:nvSpPr>
          <p:spPr>
            <a:xfrm>
              <a:off x="6053607" y="4211964"/>
              <a:ext cx="703433" cy="5025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融合</a:t>
              </a:r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grpSp>
        <p:nvGrpSpPr>
          <p:cNvPr id="28" name="Group 6"/>
          <p:cNvGrpSpPr/>
          <p:nvPr/>
        </p:nvGrpSpPr>
        <p:grpSpPr>
          <a:xfrm>
            <a:off x="8211115" y="4342613"/>
            <a:ext cx="2687294" cy="387299"/>
            <a:chOff x="4878401" y="4187518"/>
            <a:chExt cx="2924707" cy="526971"/>
          </a:xfrm>
        </p:grpSpPr>
        <p:sp>
          <p:nvSpPr>
            <p:cNvPr id="35" name="Rounded Rectangle 7"/>
            <p:cNvSpPr/>
            <p:nvPr/>
          </p:nvSpPr>
          <p:spPr>
            <a:xfrm>
              <a:off x="4878401" y="4187518"/>
              <a:ext cx="2924707" cy="51045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ffectLst>
              <a:outerShdw blurRad="381000" dist="7620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38" name="TextBox 16"/>
            <p:cNvSpPr txBox="1"/>
            <p:nvPr/>
          </p:nvSpPr>
          <p:spPr>
            <a:xfrm>
              <a:off x="5802383" y="4211964"/>
              <a:ext cx="1205884" cy="5025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协同学习</a:t>
              </a:r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grpSp>
        <p:nvGrpSpPr>
          <p:cNvPr id="43" name="Group 6"/>
          <p:cNvGrpSpPr/>
          <p:nvPr/>
        </p:nvGrpSpPr>
        <p:grpSpPr>
          <a:xfrm>
            <a:off x="8277354" y="1529558"/>
            <a:ext cx="2687294" cy="387299"/>
            <a:chOff x="4878401" y="4187518"/>
            <a:chExt cx="2924707" cy="526971"/>
          </a:xfrm>
        </p:grpSpPr>
        <p:sp>
          <p:nvSpPr>
            <p:cNvPr id="44" name="Rounded Rectangle 7"/>
            <p:cNvSpPr/>
            <p:nvPr/>
          </p:nvSpPr>
          <p:spPr>
            <a:xfrm>
              <a:off x="4878401" y="4187518"/>
              <a:ext cx="2924707" cy="51045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ffectLst>
              <a:outerShdw blurRad="381000" dist="7620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45" name="TextBox 16"/>
            <p:cNvSpPr txBox="1"/>
            <p:nvPr/>
          </p:nvSpPr>
          <p:spPr>
            <a:xfrm>
              <a:off x="6053608" y="4211964"/>
              <a:ext cx="703433" cy="5025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对齐</a:t>
              </a:r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04040" y="2182041"/>
            <a:ext cx="25842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+mn-ea"/>
              </a:rPr>
              <a:t>    将多模态数据的语义信息抽值为实值向量，从手工特征</a:t>
            </a:r>
            <a:r>
              <a:rPr lang="en-US" altLang="zh-CN" sz="2000" dirty="0" smtClean="0">
                <a:latin typeface="+mn-ea"/>
              </a:rPr>
              <a:t>(SIFT)</a:t>
            </a:r>
            <a:r>
              <a:rPr lang="zh-CN" altLang="en-US" sz="2000" dirty="0" smtClean="0">
                <a:latin typeface="+mn-ea"/>
              </a:rPr>
              <a:t>到深度神经网络提取出的特征。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751057" y="3255742"/>
            <a:ext cx="22438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    获得同一实体的其他模态信息，有迁移学习，图像文字生成。</a:t>
            </a:r>
            <a:endParaRPr lang="zh-CN" altLang="en-US" sz="2000" dirty="0"/>
          </a:p>
        </p:txBody>
      </p:sp>
      <p:sp>
        <p:nvSpPr>
          <p:cNvPr id="47" name="文本框 46"/>
          <p:cNvSpPr txBox="1"/>
          <p:nvPr/>
        </p:nvSpPr>
        <p:spPr>
          <a:xfrm>
            <a:off x="8499054" y="2182041"/>
            <a:ext cx="22438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    确定不同模态子部件之间的关系，如不同模态的脑图像的对齐。</a:t>
            </a:r>
            <a:endParaRPr lang="zh-CN" altLang="en-US" sz="2000" dirty="0"/>
          </a:p>
        </p:txBody>
      </p:sp>
      <p:sp>
        <p:nvSpPr>
          <p:cNvPr id="48" name="文本框 47"/>
          <p:cNvSpPr txBox="1"/>
          <p:nvPr/>
        </p:nvSpPr>
        <p:spPr>
          <a:xfrm>
            <a:off x="8558383" y="5031682"/>
            <a:ext cx="22438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    在样本数据不足的情况下，将知识在不同的模态间迁移，如零次学习。</a:t>
            </a:r>
            <a:endParaRPr lang="zh-CN" altLang="en-US" sz="2000" dirty="0"/>
          </a:p>
        </p:txBody>
      </p:sp>
      <p:sp>
        <p:nvSpPr>
          <p:cNvPr id="49" name="文本框 48"/>
          <p:cNvSpPr txBox="1"/>
          <p:nvPr/>
        </p:nvSpPr>
        <p:spPr>
          <a:xfrm>
            <a:off x="544553" y="4826276"/>
            <a:ext cx="25249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    可分为前端融合、后端融合和混合融合，基于多核的方法，或者是基于神经网络的方法。</a:t>
            </a:r>
            <a:endParaRPr lang="zh-CN" alt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19726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2|0.1|0.5|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2|0.1|0.5|0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2|0.1|0.5|0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2|0.1|0.5|0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2|0.1|0.5|0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2|0.1|0.5|0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2|0.1|0.5|0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2|0.1|0.5|0.7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5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1209</TotalTime>
  <Words>1846</Words>
  <Application>Microsoft Office PowerPoint</Application>
  <PresentationFormat>宽屏</PresentationFormat>
  <Paragraphs>362</Paragraphs>
  <Slides>24</Slides>
  <Notes>19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6" baseType="lpstr">
      <vt:lpstr>等线</vt:lpstr>
      <vt:lpstr>黑体</vt:lpstr>
      <vt:lpstr>微软雅黑</vt:lpstr>
      <vt:lpstr>Arial</vt:lpstr>
      <vt:lpstr>Calibri</vt:lpstr>
      <vt:lpstr>Cambria Math</vt:lpstr>
      <vt:lpstr>Century Gothic</vt:lpstr>
      <vt:lpstr>Segoe UI Light</vt:lpstr>
      <vt:lpstr>Times New Roman</vt:lpstr>
      <vt:lpstr>Wingdings</vt:lpstr>
      <vt:lpstr>Office 主题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CA</cp:lastModifiedBy>
  <cp:revision>323</cp:revision>
  <dcterms:created xsi:type="dcterms:W3CDTF">2015-08-18T02:51:41Z</dcterms:created>
  <dcterms:modified xsi:type="dcterms:W3CDTF">2018-12-05T06:44:53Z</dcterms:modified>
  <cp:category/>
</cp:coreProperties>
</file>